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87" r:id="rId4"/>
    <p:sldId id="286" r:id="rId5"/>
    <p:sldId id="257" r:id="rId6"/>
    <p:sldId id="282" r:id="rId7"/>
    <p:sldId id="283" r:id="rId8"/>
    <p:sldId id="288" r:id="rId9"/>
    <p:sldId id="284" r:id="rId10"/>
    <p:sldId id="258" r:id="rId11"/>
    <p:sldId id="285" r:id="rId12"/>
    <p:sldId id="259" r:id="rId13"/>
    <p:sldId id="281" r:id="rId14"/>
    <p:sldId id="277" r:id="rId15"/>
    <p:sldId id="278" r:id="rId16"/>
    <p:sldId id="279" r:id="rId17"/>
    <p:sldId id="260" r:id="rId18"/>
    <p:sldId id="265"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98"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DEF03-B4B2-4FDE-B53B-80EBB7EA04B7}" type="doc">
      <dgm:prSet loTypeId="urn:microsoft.com/office/officeart/2005/8/layout/radial1" loCatId="cycle" qsTypeId="urn:microsoft.com/office/officeart/2005/8/quickstyle/simple3" qsCatId="simple" csTypeId="urn:microsoft.com/office/officeart/2005/8/colors/accent2_3" csCatId="accent2" phldr="1"/>
      <dgm:spPr/>
      <dgm:t>
        <a:bodyPr/>
        <a:lstStyle/>
        <a:p>
          <a:endParaRPr lang="en-US"/>
        </a:p>
      </dgm:t>
    </dgm:pt>
    <dgm:pt modelId="{A2B16284-5204-4820-8B00-2E96E1D9F41B}">
      <dgm:prSet phldrT="[Text]"/>
      <dgm:spPr/>
      <dgm:t>
        <a:bodyPr/>
        <a:lstStyle/>
        <a:p>
          <a:r>
            <a:rPr lang="bn-BD" b="0" dirty="0" smtClean="0">
              <a:effectLst/>
              <a:latin typeface="NikoshBAN" pitchFamily="2" charset="0"/>
              <a:cs typeface="NikoshBAN" pitchFamily="2" charset="0"/>
            </a:rPr>
            <a:t>নতুন শিখলাম </a:t>
          </a:r>
          <a:endParaRPr lang="en-US" b="0" dirty="0">
            <a:effectLst/>
            <a:latin typeface="NikoshBAN" pitchFamily="2" charset="0"/>
            <a:cs typeface="NikoshBAN" pitchFamily="2" charset="0"/>
          </a:endParaRPr>
        </a:p>
      </dgm:t>
    </dgm:pt>
    <dgm:pt modelId="{DAEAE2A1-83C4-4D9D-98D0-648E5E24D9EB}" type="parTrans" cxnId="{ADF18FAD-37B5-49B8-AA76-D62DAEDCA268}">
      <dgm:prSet/>
      <dgm:spPr/>
      <dgm:t>
        <a:bodyPr/>
        <a:lstStyle/>
        <a:p>
          <a:endParaRPr lang="en-US"/>
        </a:p>
      </dgm:t>
    </dgm:pt>
    <dgm:pt modelId="{828D0016-21C4-4BD7-8B38-77538B740A85}" type="sibTrans" cxnId="{ADF18FAD-37B5-49B8-AA76-D62DAEDCA268}">
      <dgm:prSet/>
      <dgm:spPr/>
      <dgm:t>
        <a:bodyPr/>
        <a:lstStyle/>
        <a:p>
          <a:endParaRPr lang="en-US"/>
        </a:p>
      </dgm:t>
    </dgm:pt>
    <dgm:pt modelId="{7E427CF7-679B-4C3B-BC20-29C712F633F6}">
      <dgm:prSet phldrT="[Text]" custT="1"/>
      <dgm:spPr/>
      <dgm:t>
        <a:bodyPr/>
        <a:lstStyle/>
        <a:p>
          <a:r>
            <a:rPr lang="bn-BD" sz="6600" b="0" dirty="0" smtClean="0">
              <a:effectLst/>
              <a:latin typeface="NikoshBAN" pitchFamily="2" charset="0"/>
              <a:cs typeface="NikoshBAN" pitchFamily="2" charset="0"/>
            </a:rPr>
            <a:t>তথ্য</a:t>
          </a:r>
          <a:r>
            <a:rPr lang="bn-BD" sz="3600" b="0" dirty="0" smtClean="0">
              <a:effectLst/>
              <a:latin typeface="NikoshBAN" pitchFamily="2" charset="0"/>
              <a:cs typeface="NikoshBAN" pitchFamily="2" charset="0"/>
            </a:rPr>
            <a:t> </a:t>
          </a:r>
          <a:endParaRPr lang="en-US" sz="3600" b="0" dirty="0">
            <a:effectLst/>
            <a:latin typeface="NikoshBAN" pitchFamily="2" charset="0"/>
            <a:cs typeface="NikoshBAN" pitchFamily="2" charset="0"/>
          </a:endParaRPr>
        </a:p>
      </dgm:t>
    </dgm:pt>
    <dgm:pt modelId="{A28D751E-42AE-427F-B10A-E309000B52CD}" type="parTrans" cxnId="{3DF6F4B1-0F68-4271-970C-36B957334537}">
      <dgm:prSet/>
      <dgm:spPr/>
      <dgm:t>
        <a:bodyPr/>
        <a:lstStyle/>
        <a:p>
          <a:endParaRPr lang="en-US" b="0">
            <a:effectLst/>
          </a:endParaRPr>
        </a:p>
      </dgm:t>
    </dgm:pt>
    <dgm:pt modelId="{F6A42AC1-4127-4F8A-9B5E-C749E33DF57B}" type="sibTrans" cxnId="{3DF6F4B1-0F68-4271-970C-36B957334537}">
      <dgm:prSet/>
      <dgm:spPr/>
      <dgm:t>
        <a:bodyPr/>
        <a:lstStyle/>
        <a:p>
          <a:endParaRPr lang="en-US"/>
        </a:p>
      </dgm:t>
    </dgm:pt>
    <dgm:pt modelId="{78EE66F8-B4DD-4B45-9EBE-1EEF179A92A3}">
      <dgm:prSet phldrT="[Text]" custT="1"/>
      <dgm:spPr/>
      <dgm:t>
        <a:bodyPr/>
        <a:lstStyle/>
        <a:p>
          <a:r>
            <a:rPr lang="bn-BD" sz="5400" b="0" dirty="0" smtClean="0">
              <a:effectLst/>
              <a:latin typeface="NikoshBAN" pitchFamily="2" charset="0"/>
              <a:cs typeface="NikoshBAN" pitchFamily="2" charset="0"/>
            </a:rPr>
            <a:t>উপাত্ত</a:t>
          </a:r>
          <a:r>
            <a:rPr lang="bn-BD" sz="2400" b="0" dirty="0" smtClean="0">
              <a:effectLst/>
              <a:latin typeface="NikoshBAN" pitchFamily="2" charset="0"/>
              <a:cs typeface="NikoshBAN" pitchFamily="2" charset="0"/>
            </a:rPr>
            <a:t> </a:t>
          </a:r>
          <a:endParaRPr lang="en-US" sz="2400" b="0" dirty="0">
            <a:effectLst/>
            <a:latin typeface="NikoshBAN" pitchFamily="2" charset="0"/>
            <a:cs typeface="NikoshBAN" pitchFamily="2" charset="0"/>
          </a:endParaRPr>
        </a:p>
      </dgm:t>
    </dgm:pt>
    <dgm:pt modelId="{7DFDB2E6-611D-40FA-8F4E-846A4F9D452D}" type="parTrans" cxnId="{8BC6A7C7-812F-4B10-8723-419CA5CA4AF9}">
      <dgm:prSet/>
      <dgm:spPr/>
      <dgm:t>
        <a:bodyPr/>
        <a:lstStyle/>
        <a:p>
          <a:endParaRPr lang="en-US" b="0">
            <a:effectLst/>
          </a:endParaRPr>
        </a:p>
      </dgm:t>
    </dgm:pt>
    <dgm:pt modelId="{6399D0AE-0A92-4F93-9863-0D7FFB019168}" type="sibTrans" cxnId="{8BC6A7C7-812F-4B10-8723-419CA5CA4AF9}">
      <dgm:prSet/>
      <dgm:spPr/>
      <dgm:t>
        <a:bodyPr/>
        <a:lstStyle/>
        <a:p>
          <a:endParaRPr lang="en-US"/>
        </a:p>
      </dgm:t>
    </dgm:pt>
    <dgm:pt modelId="{3D38940F-488E-4212-80C6-05757F25C108}">
      <dgm:prSet/>
      <dgm:spPr/>
      <dgm:t>
        <a:bodyPr/>
        <a:lstStyle/>
        <a:p>
          <a:r>
            <a:rPr lang="bn-BD" b="0" dirty="0" smtClean="0">
              <a:effectLst/>
              <a:latin typeface="NikoshBAN" pitchFamily="2" charset="0"/>
              <a:cs typeface="NikoshBAN" pitchFamily="2" charset="0"/>
            </a:rPr>
            <a:t>জ্ঞান  </a:t>
          </a:r>
          <a:endParaRPr lang="en-US" b="0" dirty="0">
            <a:effectLst/>
            <a:latin typeface="NikoshBAN" pitchFamily="2" charset="0"/>
            <a:cs typeface="NikoshBAN" pitchFamily="2" charset="0"/>
          </a:endParaRPr>
        </a:p>
      </dgm:t>
    </dgm:pt>
    <dgm:pt modelId="{E8B66E16-4FC4-4615-9350-1385C51FAEF1}" type="parTrans" cxnId="{33E23012-00D3-4C61-BDBB-0A13DE6965B1}">
      <dgm:prSet/>
      <dgm:spPr/>
      <dgm:t>
        <a:bodyPr/>
        <a:lstStyle/>
        <a:p>
          <a:endParaRPr lang="en-US" b="0">
            <a:effectLst/>
          </a:endParaRPr>
        </a:p>
      </dgm:t>
    </dgm:pt>
    <dgm:pt modelId="{34328886-FB14-4BC1-99AA-C496368C8CFD}" type="sibTrans" cxnId="{33E23012-00D3-4C61-BDBB-0A13DE6965B1}">
      <dgm:prSet/>
      <dgm:spPr/>
      <dgm:t>
        <a:bodyPr/>
        <a:lstStyle/>
        <a:p>
          <a:endParaRPr lang="en-US"/>
        </a:p>
      </dgm:t>
    </dgm:pt>
    <dgm:pt modelId="{F22B015E-3623-4043-B8EA-2FAEABDAAE8A}" type="pres">
      <dgm:prSet presAssocID="{DC8DEF03-B4B2-4FDE-B53B-80EBB7EA04B7}" presName="cycle" presStyleCnt="0">
        <dgm:presLayoutVars>
          <dgm:chMax val="1"/>
          <dgm:dir/>
          <dgm:animLvl val="ctr"/>
          <dgm:resizeHandles val="exact"/>
        </dgm:presLayoutVars>
      </dgm:prSet>
      <dgm:spPr/>
      <dgm:t>
        <a:bodyPr/>
        <a:lstStyle/>
        <a:p>
          <a:endParaRPr lang="en-US"/>
        </a:p>
      </dgm:t>
    </dgm:pt>
    <dgm:pt modelId="{A2FC1977-93EA-4368-AB42-6517D9C0131F}" type="pres">
      <dgm:prSet presAssocID="{A2B16284-5204-4820-8B00-2E96E1D9F41B}" presName="centerShape" presStyleLbl="node0" presStyleIdx="0" presStyleCnt="1" custLinFactNeighborX="-2609" custLinFactNeighborY="-3832"/>
      <dgm:spPr/>
      <dgm:t>
        <a:bodyPr/>
        <a:lstStyle/>
        <a:p>
          <a:endParaRPr lang="en-US"/>
        </a:p>
      </dgm:t>
    </dgm:pt>
    <dgm:pt modelId="{1681749C-4E77-4AFD-9003-367654AC1151}" type="pres">
      <dgm:prSet presAssocID="{A28D751E-42AE-427F-B10A-E309000B52CD}" presName="Name9" presStyleLbl="parChTrans1D2" presStyleIdx="0" presStyleCnt="3"/>
      <dgm:spPr/>
      <dgm:t>
        <a:bodyPr/>
        <a:lstStyle/>
        <a:p>
          <a:endParaRPr lang="en-US"/>
        </a:p>
      </dgm:t>
    </dgm:pt>
    <dgm:pt modelId="{A86C6B06-0941-465E-B17F-BA522AB9E6C7}" type="pres">
      <dgm:prSet presAssocID="{A28D751E-42AE-427F-B10A-E309000B52CD}" presName="connTx" presStyleLbl="parChTrans1D2" presStyleIdx="0" presStyleCnt="3"/>
      <dgm:spPr/>
      <dgm:t>
        <a:bodyPr/>
        <a:lstStyle/>
        <a:p>
          <a:endParaRPr lang="en-US"/>
        </a:p>
      </dgm:t>
    </dgm:pt>
    <dgm:pt modelId="{C5C0C303-D3AA-42C8-92C9-0A4DCC38D044}" type="pres">
      <dgm:prSet presAssocID="{7E427CF7-679B-4C3B-BC20-29C712F633F6}" presName="node" presStyleLbl="node1" presStyleIdx="0" presStyleCnt="3">
        <dgm:presLayoutVars>
          <dgm:bulletEnabled val="1"/>
        </dgm:presLayoutVars>
      </dgm:prSet>
      <dgm:spPr/>
      <dgm:t>
        <a:bodyPr/>
        <a:lstStyle/>
        <a:p>
          <a:endParaRPr lang="en-US"/>
        </a:p>
      </dgm:t>
    </dgm:pt>
    <dgm:pt modelId="{279D9462-27E7-43BE-9D5E-F3BBE42442CD}" type="pres">
      <dgm:prSet presAssocID="{E8B66E16-4FC4-4615-9350-1385C51FAEF1}" presName="Name9" presStyleLbl="parChTrans1D2" presStyleIdx="1" presStyleCnt="3"/>
      <dgm:spPr/>
      <dgm:t>
        <a:bodyPr/>
        <a:lstStyle/>
        <a:p>
          <a:endParaRPr lang="en-US"/>
        </a:p>
      </dgm:t>
    </dgm:pt>
    <dgm:pt modelId="{106FB81A-DA51-42D1-BE65-DB21B3660AC9}" type="pres">
      <dgm:prSet presAssocID="{E8B66E16-4FC4-4615-9350-1385C51FAEF1}" presName="connTx" presStyleLbl="parChTrans1D2" presStyleIdx="1" presStyleCnt="3"/>
      <dgm:spPr/>
      <dgm:t>
        <a:bodyPr/>
        <a:lstStyle/>
        <a:p>
          <a:endParaRPr lang="en-US"/>
        </a:p>
      </dgm:t>
    </dgm:pt>
    <dgm:pt modelId="{F141CF5C-6D4A-4A9E-A9FE-5FD68496E41C}" type="pres">
      <dgm:prSet presAssocID="{3D38940F-488E-4212-80C6-05757F25C108}" presName="node" presStyleLbl="node1" presStyleIdx="1" presStyleCnt="3" custRadScaleRad="99843" custRadScaleInc="-2299">
        <dgm:presLayoutVars>
          <dgm:bulletEnabled val="1"/>
        </dgm:presLayoutVars>
      </dgm:prSet>
      <dgm:spPr/>
      <dgm:t>
        <a:bodyPr/>
        <a:lstStyle/>
        <a:p>
          <a:endParaRPr lang="en-US"/>
        </a:p>
      </dgm:t>
    </dgm:pt>
    <dgm:pt modelId="{C45B2A9E-5FFF-49C6-981C-452C338E3286}" type="pres">
      <dgm:prSet presAssocID="{7DFDB2E6-611D-40FA-8F4E-846A4F9D452D}" presName="Name9" presStyleLbl="parChTrans1D2" presStyleIdx="2" presStyleCnt="3"/>
      <dgm:spPr/>
      <dgm:t>
        <a:bodyPr/>
        <a:lstStyle/>
        <a:p>
          <a:endParaRPr lang="en-US"/>
        </a:p>
      </dgm:t>
    </dgm:pt>
    <dgm:pt modelId="{609746C2-E8C4-4A0A-A369-8E350DECD456}" type="pres">
      <dgm:prSet presAssocID="{7DFDB2E6-611D-40FA-8F4E-846A4F9D452D}" presName="connTx" presStyleLbl="parChTrans1D2" presStyleIdx="2" presStyleCnt="3"/>
      <dgm:spPr/>
      <dgm:t>
        <a:bodyPr/>
        <a:lstStyle/>
        <a:p>
          <a:endParaRPr lang="en-US"/>
        </a:p>
      </dgm:t>
    </dgm:pt>
    <dgm:pt modelId="{9D6382AA-E4D9-423C-AE60-394B9CF8275A}" type="pres">
      <dgm:prSet presAssocID="{78EE66F8-B4DD-4B45-9EBE-1EEF179A92A3}" presName="node" presStyleLbl="node1" presStyleIdx="2" presStyleCnt="3">
        <dgm:presLayoutVars>
          <dgm:bulletEnabled val="1"/>
        </dgm:presLayoutVars>
      </dgm:prSet>
      <dgm:spPr/>
      <dgm:t>
        <a:bodyPr/>
        <a:lstStyle/>
        <a:p>
          <a:endParaRPr lang="en-US"/>
        </a:p>
      </dgm:t>
    </dgm:pt>
  </dgm:ptLst>
  <dgm:cxnLst>
    <dgm:cxn modelId="{7D4429B4-2EA8-49BE-B46E-BE423EEB68C0}" type="presOf" srcId="{A28D751E-42AE-427F-B10A-E309000B52CD}" destId="{A86C6B06-0941-465E-B17F-BA522AB9E6C7}" srcOrd="1" destOrd="0" presId="urn:microsoft.com/office/officeart/2005/8/layout/radial1"/>
    <dgm:cxn modelId="{44438AEC-73AF-4E91-A7CE-4F47D6388522}" type="presOf" srcId="{78EE66F8-B4DD-4B45-9EBE-1EEF179A92A3}" destId="{9D6382AA-E4D9-423C-AE60-394B9CF8275A}" srcOrd="0" destOrd="0" presId="urn:microsoft.com/office/officeart/2005/8/layout/radial1"/>
    <dgm:cxn modelId="{8BC6A7C7-812F-4B10-8723-419CA5CA4AF9}" srcId="{A2B16284-5204-4820-8B00-2E96E1D9F41B}" destId="{78EE66F8-B4DD-4B45-9EBE-1EEF179A92A3}" srcOrd="2" destOrd="0" parTransId="{7DFDB2E6-611D-40FA-8F4E-846A4F9D452D}" sibTransId="{6399D0AE-0A92-4F93-9863-0D7FFB019168}"/>
    <dgm:cxn modelId="{33E23012-00D3-4C61-BDBB-0A13DE6965B1}" srcId="{A2B16284-5204-4820-8B00-2E96E1D9F41B}" destId="{3D38940F-488E-4212-80C6-05757F25C108}" srcOrd="1" destOrd="0" parTransId="{E8B66E16-4FC4-4615-9350-1385C51FAEF1}" sibTransId="{34328886-FB14-4BC1-99AA-C496368C8CFD}"/>
    <dgm:cxn modelId="{0B716958-AEC1-45FF-9183-A882C854941D}" type="presOf" srcId="{3D38940F-488E-4212-80C6-05757F25C108}" destId="{F141CF5C-6D4A-4A9E-A9FE-5FD68496E41C}" srcOrd="0" destOrd="0" presId="urn:microsoft.com/office/officeart/2005/8/layout/radial1"/>
    <dgm:cxn modelId="{F89B7580-C16E-44B9-9054-C25693D76C3C}" type="presOf" srcId="{A28D751E-42AE-427F-B10A-E309000B52CD}" destId="{1681749C-4E77-4AFD-9003-367654AC1151}" srcOrd="0" destOrd="0" presId="urn:microsoft.com/office/officeart/2005/8/layout/radial1"/>
    <dgm:cxn modelId="{30249A8C-77CD-49B1-A413-D5021222DB58}" type="presOf" srcId="{E8B66E16-4FC4-4615-9350-1385C51FAEF1}" destId="{279D9462-27E7-43BE-9D5E-F3BBE42442CD}" srcOrd="0" destOrd="0" presId="urn:microsoft.com/office/officeart/2005/8/layout/radial1"/>
    <dgm:cxn modelId="{F09F4D87-CFEC-455C-A461-B22704B05F5E}" type="presOf" srcId="{E8B66E16-4FC4-4615-9350-1385C51FAEF1}" destId="{106FB81A-DA51-42D1-BE65-DB21B3660AC9}" srcOrd="1" destOrd="0" presId="urn:microsoft.com/office/officeart/2005/8/layout/radial1"/>
    <dgm:cxn modelId="{F5F0934E-C856-4497-BE13-5074A3C3BA87}" type="presOf" srcId="{A2B16284-5204-4820-8B00-2E96E1D9F41B}" destId="{A2FC1977-93EA-4368-AB42-6517D9C0131F}" srcOrd="0" destOrd="0" presId="urn:microsoft.com/office/officeart/2005/8/layout/radial1"/>
    <dgm:cxn modelId="{8F09C53B-4D32-4D08-87CC-68FFD911CB0F}" type="presOf" srcId="{DC8DEF03-B4B2-4FDE-B53B-80EBB7EA04B7}" destId="{F22B015E-3623-4043-B8EA-2FAEABDAAE8A}" srcOrd="0" destOrd="0" presId="urn:microsoft.com/office/officeart/2005/8/layout/radial1"/>
    <dgm:cxn modelId="{ADF18FAD-37B5-49B8-AA76-D62DAEDCA268}" srcId="{DC8DEF03-B4B2-4FDE-B53B-80EBB7EA04B7}" destId="{A2B16284-5204-4820-8B00-2E96E1D9F41B}" srcOrd="0" destOrd="0" parTransId="{DAEAE2A1-83C4-4D9D-98D0-648E5E24D9EB}" sibTransId="{828D0016-21C4-4BD7-8B38-77538B740A85}"/>
    <dgm:cxn modelId="{9512DDAE-811C-42F3-AE81-D347EA8C5B39}" type="presOf" srcId="{7DFDB2E6-611D-40FA-8F4E-846A4F9D452D}" destId="{C45B2A9E-5FFF-49C6-981C-452C338E3286}" srcOrd="0" destOrd="0" presId="urn:microsoft.com/office/officeart/2005/8/layout/radial1"/>
    <dgm:cxn modelId="{3DF6F4B1-0F68-4271-970C-36B957334537}" srcId="{A2B16284-5204-4820-8B00-2E96E1D9F41B}" destId="{7E427CF7-679B-4C3B-BC20-29C712F633F6}" srcOrd="0" destOrd="0" parTransId="{A28D751E-42AE-427F-B10A-E309000B52CD}" sibTransId="{F6A42AC1-4127-4F8A-9B5E-C749E33DF57B}"/>
    <dgm:cxn modelId="{DC959B83-E619-425A-BAE3-92500606B737}" type="presOf" srcId="{7E427CF7-679B-4C3B-BC20-29C712F633F6}" destId="{C5C0C303-D3AA-42C8-92C9-0A4DCC38D044}" srcOrd="0" destOrd="0" presId="urn:microsoft.com/office/officeart/2005/8/layout/radial1"/>
    <dgm:cxn modelId="{E695D004-3550-4424-A3D6-4FC4C9BB058C}" type="presOf" srcId="{7DFDB2E6-611D-40FA-8F4E-846A4F9D452D}" destId="{609746C2-E8C4-4A0A-A369-8E350DECD456}" srcOrd="1" destOrd="0" presId="urn:microsoft.com/office/officeart/2005/8/layout/radial1"/>
    <dgm:cxn modelId="{C655C8F1-3568-4281-B289-2AF3616D8C6B}" type="presParOf" srcId="{F22B015E-3623-4043-B8EA-2FAEABDAAE8A}" destId="{A2FC1977-93EA-4368-AB42-6517D9C0131F}" srcOrd="0" destOrd="0" presId="urn:microsoft.com/office/officeart/2005/8/layout/radial1"/>
    <dgm:cxn modelId="{AF3A3062-F553-4A1C-909A-78FBB9F97475}" type="presParOf" srcId="{F22B015E-3623-4043-B8EA-2FAEABDAAE8A}" destId="{1681749C-4E77-4AFD-9003-367654AC1151}" srcOrd="1" destOrd="0" presId="urn:microsoft.com/office/officeart/2005/8/layout/radial1"/>
    <dgm:cxn modelId="{ED328689-7D1D-4B60-BDF9-BA54F7459031}" type="presParOf" srcId="{1681749C-4E77-4AFD-9003-367654AC1151}" destId="{A86C6B06-0941-465E-B17F-BA522AB9E6C7}" srcOrd="0" destOrd="0" presId="urn:microsoft.com/office/officeart/2005/8/layout/radial1"/>
    <dgm:cxn modelId="{D2849124-0439-44E4-BF21-AF41C5FEE5E2}" type="presParOf" srcId="{F22B015E-3623-4043-B8EA-2FAEABDAAE8A}" destId="{C5C0C303-D3AA-42C8-92C9-0A4DCC38D044}" srcOrd="2" destOrd="0" presId="urn:microsoft.com/office/officeart/2005/8/layout/radial1"/>
    <dgm:cxn modelId="{397F1F1A-4A92-47A3-86B9-B5AFFA22ACAF}" type="presParOf" srcId="{F22B015E-3623-4043-B8EA-2FAEABDAAE8A}" destId="{279D9462-27E7-43BE-9D5E-F3BBE42442CD}" srcOrd="3" destOrd="0" presId="urn:microsoft.com/office/officeart/2005/8/layout/radial1"/>
    <dgm:cxn modelId="{4AC76E59-F735-465C-BFF3-87FC96197513}" type="presParOf" srcId="{279D9462-27E7-43BE-9D5E-F3BBE42442CD}" destId="{106FB81A-DA51-42D1-BE65-DB21B3660AC9}" srcOrd="0" destOrd="0" presId="urn:microsoft.com/office/officeart/2005/8/layout/radial1"/>
    <dgm:cxn modelId="{D5DF3FD5-78B3-4C49-AD84-1DC152B3D9A0}" type="presParOf" srcId="{F22B015E-3623-4043-B8EA-2FAEABDAAE8A}" destId="{F141CF5C-6D4A-4A9E-A9FE-5FD68496E41C}" srcOrd="4" destOrd="0" presId="urn:microsoft.com/office/officeart/2005/8/layout/radial1"/>
    <dgm:cxn modelId="{1C96B067-2163-4EDD-9F1B-88C314C00E49}" type="presParOf" srcId="{F22B015E-3623-4043-B8EA-2FAEABDAAE8A}" destId="{C45B2A9E-5FFF-49C6-981C-452C338E3286}" srcOrd="5" destOrd="0" presId="urn:microsoft.com/office/officeart/2005/8/layout/radial1"/>
    <dgm:cxn modelId="{7FEFB0FC-0E7A-4234-9FD6-65DCEC9D9E8D}" type="presParOf" srcId="{C45B2A9E-5FFF-49C6-981C-452C338E3286}" destId="{609746C2-E8C4-4A0A-A369-8E350DECD456}" srcOrd="0" destOrd="0" presId="urn:microsoft.com/office/officeart/2005/8/layout/radial1"/>
    <dgm:cxn modelId="{C67C4D50-A115-4982-B27F-6C1A792A8E24}" type="presParOf" srcId="{F22B015E-3623-4043-B8EA-2FAEABDAAE8A}" destId="{9D6382AA-E4D9-423C-AE60-394B9CF8275A}"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C1977-93EA-4368-AB42-6517D9C0131F}">
      <dsp:nvSpPr>
        <dsp:cNvPr id="0" name=""/>
        <dsp:cNvSpPr/>
      </dsp:nvSpPr>
      <dsp:spPr>
        <a:xfrm>
          <a:off x="2971781" y="2362177"/>
          <a:ext cx="1945399" cy="1945399"/>
        </a:xfrm>
        <a:prstGeom prst="ellipse">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bn-BD" sz="4100" b="0" kern="1200" dirty="0" smtClean="0">
              <a:effectLst/>
              <a:latin typeface="NikoshBAN" pitchFamily="2" charset="0"/>
              <a:cs typeface="NikoshBAN" pitchFamily="2" charset="0"/>
            </a:rPr>
            <a:t>নতুন শিখলাম </a:t>
          </a:r>
          <a:endParaRPr lang="en-US" sz="4100" b="0" kern="1200" dirty="0">
            <a:effectLst/>
            <a:latin typeface="NikoshBAN" pitchFamily="2" charset="0"/>
            <a:cs typeface="NikoshBAN" pitchFamily="2" charset="0"/>
          </a:endParaRPr>
        </a:p>
      </dsp:txBody>
      <dsp:txXfrm>
        <a:off x="3256678" y="2647074"/>
        <a:ext cx="1375605" cy="1375605"/>
      </dsp:txXfrm>
    </dsp:sp>
    <dsp:sp modelId="{1681749C-4E77-4AFD-9003-367654AC1151}">
      <dsp:nvSpPr>
        <dsp:cNvPr id="0" name=""/>
        <dsp:cNvSpPr/>
      </dsp:nvSpPr>
      <dsp:spPr>
        <a:xfrm rot="16394064">
          <a:off x="3811571" y="2143550"/>
          <a:ext cx="398038" cy="42947"/>
        </a:xfrm>
        <a:custGeom>
          <a:avLst/>
          <a:gdLst/>
          <a:ahLst/>
          <a:cxnLst/>
          <a:rect l="0" t="0" r="0" b="0"/>
          <a:pathLst>
            <a:path>
              <a:moveTo>
                <a:pt x="0" y="21473"/>
              </a:moveTo>
              <a:lnTo>
                <a:pt x="398038" y="2147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effectLst/>
          </a:endParaRPr>
        </a:p>
      </dsp:txBody>
      <dsp:txXfrm>
        <a:off x="4000639" y="2155073"/>
        <a:ext cx="19901" cy="19901"/>
      </dsp:txXfrm>
    </dsp:sp>
    <dsp:sp modelId="{C5C0C303-D3AA-42C8-92C9-0A4DCC38D044}">
      <dsp:nvSpPr>
        <dsp:cNvPr id="0" name=""/>
        <dsp:cNvSpPr/>
      </dsp:nvSpPr>
      <dsp:spPr>
        <a:xfrm>
          <a:off x="3104000" y="22472"/>
          <a:ext cx="1945399" cy="1945399"/>
        </a:xfrm>
        <a:prstGeom prst="ellipse">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2933700">
            <a:lnSpc>
              <a:spcPct val="90000"/>
            </a:lnSpc>
            <a:spcBef>
              <a:spcPct val="0"/>
            </a:spcBef>
            <a:spcAft>
              <a:spcPct val="35000"/>
            </a:spcAft>
          </a:pPr>
          <a:r>
            <a:rPr lang="bn-BD" sz="6600" b="0" kern="1200" dirty="0" smtClean="0">
              <a:effectLst/>
              <a:latin typeface="NikoshBAN" pitchFamily="2" charset="0"/>
              <a:cs typeface="NikoshBAN" pitchFamily="2" charset="0"/>
            </a:rPr>
            <a:t>তথ্য</a:t>
          </a:r>
          <a:r>
            <a:rPr lang="bn-BD" sz="3600" b="0" kern="1200" dirty="0" smtClean="0">
              <a:effectLst/>
              <a:latin typeface="NikoshBAN" pitchFamily="2" charset="0"/>
              <a:cs typeface="NikoshBAN" pitchFamily="2" charset="0"/>
            </a:rPr>
            <a:t> </a:t>
          </a:r>
          <a:endParaRPr lang="en-US" sz="3600" b="0" kern="1200" dirty="0">
            <a:effectLst/>
            <a:latin typeface="NikoshBAN" pitchFamily="2" charset="0"/>
            <a:cs typeface="NikoshBAN" pitchFamily="2" charset="0"/>
          </a:endParaRPr>
        </a:p>
      </dsp:txBody>
      <dsp:txXfrm>
        <a:off x="3388897" y="307369"/>
        <a:ext cx="1375605" cy="1375605"/>
      </dsp:txXfrm>
    </dsp:sp>
    <dsp:sp modelId="{279D9462-27E7-43BE-9D5E-F3BBE42442CD}">
      <dsp:nvSpPr>
        <dsp:cNvPr id="0" name=""/>
        <dsp:cNvSpPr/>
      </dsp:nvSpPr>
      <dsp:spPr>
        <a:xfrm rot="1851634">
          <a:off x="4723135" y="4016429"/>
          <a:ext cx="795706" cy="42947"/>
        </a:xfrm>
        <a:custGeom>
          <a:avLst/>
          <a:gdLst/>
          <a:ahLst/>
          <a:cxnLst/>
          <a:rect l="0" t="0" r="0" b="0"/>
          <a:pathLst>
            <a:path>
              <a:moveTo>
                <a:pt x="0" y="21473"/>
              </a:moveTo>
              <a:lnTo>
                <a:pt x="795706" y="2147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effectLst/>
          </a:endParaRPr>
        </a:p>
      </dsp:txBody>
      <dsp:txXfrm>
        <a:off x="5101095" y="4018010"/>
        <a:ext cx="39785" cy="39785"/>
      </dsp:txXfrm>
    </dsp:sp>
    <dsp:sp modelId="{F141CF5C-6D4A-4A9E-A9FE-5FD68496E41C}">
      <dsp:nvSpPr>
        <dsp:cNvPr id="0" name=""/>
        <dsp:cNvSpPr/>
      </dsp:nvSpPr>
      <dsp:spPr>
        <a:xfrm>
          <a:off x="5324796" y="3768229"/>
          <a:ext cx="1945399" cy="1945399"/>
        </a:xfrm>
        <a:prstGeom prst="ellipse">
          <a:avLst/>
        </a:prstGeom>
        <a:gradFill rotWithShape="0">
          <a:gsLst>
            <a:gs pos="0">
              <a:schemeClr val="accent2">
                <a:shade val="80000"/>
                <a:hueOff val="-17936"/>
                <a:satOff val="-2012"/>
                <a:lumOff val="12840"/>
                <a:alphaOff val="0"/>
                <a:tint val="50000"/>
                <a:satMod val="300000"/>
              </a:schemeClr>
            </a:gs>
            <a:gs pos="35000">
              <a:schemeClr val="accent2">
                <a:shade val="80000"/>
                <a:hueOff val="-17936"/>
                <a:satOff val="-2012"/>
                <a:lumOff val="12840"/>
                <a:alphaOff val="0"/>
                <a:tint val="37000"/>
                <a:satMod val="300000"/>
              </a:schemeClr>
            </a:gs>
            <a:gs pos="100000">
              <a:schemeClr val="accent2">
                <a:shade val="80000"/>
                <a:hueOff val="-17936"/>
                <a:satOff val="-2012"/>
                <a:lumOff val="1284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bn-BD" sz="6500" b="0" kern="1200" dirty="0" smtClean="0">
              <a:effectLst/>
              <a:latin typeface="NikoshBAN" pitchFamily="2" charset="0"/>
              <a:cs typeface="NikoshBAN" pitchFamily="2" charset="0"/>
            </a:rPr>
            <a:t>জ্ঞান  </a:t>
          </a:r>
          <a:endParaRPr lang="en-US" sz="6500" b="0" kern="1200" dirty="0">
            <a:effectLst/>
            <a:latin typeface="NikoshBAN" pitchFamily="2" charset="0"/>
            <a:cs typeface="NikoshBAN" pitchFamily="2" charset="0"/>
          </a:endParaRPr>
        </a:p>
      </dsp:txBody>
      <dsp:txXfrm>
        <a:off x="5609693" y="4053126"/>
        <a:ext cx="1375605" cy="1375605"/>
      </dsp:txXfrm>
    </dsp:sp>
    <dsp:sp modelId="{C45B2A9E-5FFF-49C6-981C-452C338E3286}">
      <dsp:nvSpPr>
        <dsp:cNvPr id="0" name=""/>
        <dsp:cNvSpPr/>
      </dsp:nvSpPr>
      <dsp:spPr>
        <a:xfrm rot="8680860">
          <a:off x="2622387" y="4043978"/>
          <a:ext cx="581981" cy="42947"/>
        </a:xfrm>
        <a:custGeom>
          <a:avLst/>
          <a:gdLst/>
          <a:ahLst/>
          <a:cxnLst/>
          <a:rect l="0" t="0" r="0" b="0"/>
          <a:pathLst>
            <a:path>
              <a:moveTo>
                <a:pt x="0" y="21473"/>
              </a:moveTo>
              <a:lnTo>
                <a:pt x="581981" y="21473"/>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effectLst/>
          </a:endParaRPr>
        </a:p>
      </dsp:txBody>
      <dsp:txXfrm rot="10800000">
        <a:off x="2898828" y="4050903"/>
        <a:ext cx="29099" cy="29099"/>
      </dsp:txXfrm>
    </dsp:sp>
    <dsp:sp modelId="{9D6382AA-E4D9-423C-AE60-394B9CF8275A}">
      <dsp:nvSpPr>
        <dsp:cNvPr id="0" name=""/>
        <dsp:cNvSpPr/>
      </dsp:nvSpPr>
      <dsp:spPr>
        <a:xfrm>
          <a:off x="909575" y="3823328"/>
          <a:ext cx="1945399" cy="1945399"/>
        </a:xfrm>
        <a:prstGeom prst="ellipse">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bn-BD" sz="5400" b="0" kern="1200" dirty="0" smtClean="0">
              <a:effectLst/>
              <a:latin typeface="NikoshBAN" pitchFamily="2" charset="0"/>
              <a:cs typeface="NikoshBAN" pitchFamily="2" charset="0"/>
            </a:rPr>
            <a:t>উপাত্ত</a:t>
          </a:r>
          <a:r>
            <a:rPr lang="bn-BD" sz="2400" b="0" kern="1200" dirty="0" smtClean="0">
              <a:effectLst/>
              <a:latin typeface="NikoshBAN" pitchFamily="2" charset="0"/>
              <a:cs typeface="NikoshBAN" pitchFamily="2" charset="0"/>
            </a:rPr>
            <a:t> </a:t>
          </a:r>
          <a:endParaRPr lang="en-US" sz="2400" b="0" kern="1200" dirty="0">
            <a:effectLst/>
            <a:latin typeface="NikoshBAN" pitchFamily="2" charset="0"/>
            <a:cs typeface="NikoshBAN" pitchFamily="2" charset="0"/>
          </a:endParaRPr>
        </a:p>
      </dsp:txBody>
      <dsp:txXfrm>
        <a:off x="1194472" y="4108225"/>
        <a:ext cx="1375605" cy="137560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11466-72D5-4838-A168-19A925560854}" type="datetimeFigureOut">
              <a:rPr lang="en-US" smtClean="0"/>
              <a:t>8/10/2016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9BAC9-290E-4BE1-8F9E-DD32596DB706}" type="slidenum">
              <a:rPr lang="en-US" smtClean="0"/>
              <a:t>‹#›</a:t>
            </a:fld>
            <a:endParaRPr lang="en-US"/>
          </a:p>
        </p:txBody>
      </p:sp>
    </p:spTree>
    <p:extLst>
      <p:ext uri="{BB962C8B-B14F-4D97-AF65-F5344CB8AC3E}">
        <p14:creationId xmlns:p14="http://schemas.microsoft.com/office/powerpoint/2010/main" val="2582846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এই</a:t>
            </a:r>
            <a:r>
              <a:rPr lang="bn-BD" baseline="0" dirty="0" smtClean="0"/>
              <a:t> স্লাইডটি হাইড করে রাখতে হবে।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1</a:t>
            </a:fld>
            <a:endParaRPr lang="en-US"/>
          </a:p>
        </p:txBody>
      </p:sp>
    </p:spTree>
    <p:extLst>
      <p:ext uri="{BB962C8B-B14F-4D97-AF65-F5344CB8AC3E}">
        <p14:creationId xmlns:p14="http://schemas.microsoft.com/office/powerpoint/2010/main" val="2415146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dirty="0" err="1" smtClean="0">
                <a:effectLst>
                  <a:outerShdw blurRad="38100" dist="38100" dir="2700000" algn="tl">
                    <a:srgbClr val="000000">
                      <a:alpha val="43137"/>
                    </a:srgbClr>
                  </a:outerShdw>
                </a:effectLst>
                <a:latin typeface="NikoshBAN" pitchFamily="2" charset="0"/>
                <a:cs typeface="NikoshBAN" pitchFamily="2" charset="0"/>
              </a:rPr>
              <a:t>এবার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নিশ্চয়ই</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ওপরের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তালিকায়</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উপাত্তগুলোর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অর্থ</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তুমি</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খুঁজে</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পেয়েছে</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কাজেই</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বুঝতে</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পারছি</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উপাত্তের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সাথে</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যদি</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কোনো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ঘটনা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প্রেক্ষাপট</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পরিস্হিতির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সম্পর্ক</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থাকে</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তখন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সেগুলোর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অর্থ</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বোঝা</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যায়</a:t>
            </a:r>
            <a:r>
              <a:rPr lang="bn-IN" sz="1200" dirty="0" smtClean="0">
                <a:effectLst>
                  <a:outerShdw blurRad="38100" dist="38100" dir="2700000" algn="tl">
                    <a:srgbClr val="000000">
                      <a:alpha val="43137"/>
                    </a:srgbClr>
                  </a:outerShdw>
                </a:effectLst>
                <a:latin typeface="NikoshBAN" pitchFamily="2" charset="0"/>
                <a:cs typeface="NikoshBAN" pitchFamily="2" charset="0"/>
              </a:rPr>
              <a:t>।</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আমরা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সেটা</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ব্যবহারও</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করতে</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পারি</a:t>
            </a:r>
            <a:r>
              <a:rPr lang="bn-IN" sz="1200" dirty="0" smtClean="0">
                <a:effectLst>
                  <a:outerShdw blurRad="38100" dist="38100" dir="2700000" algn="tl">
                    <a:srgbClr val="000000">
                      <a:alpha val="43137"/>
                    </a:srgbClr>
                  </a:outerShdw>
                </a:effectLst>
                <a:latin typeface="NikoshBAN" pitchFamily="2" charset="0"/>
                <a:cs typeface="NikoshBAN" pitchFamily="2" charset="0"/>
              </a:rPr>
              <a:t>।</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তখন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সেটা</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হচ্ছে</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তথ্য</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একাধিক</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উপাত্ত</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যখন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কোন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বিশেষ</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উদ্দেশ্য</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সাধনের</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জন্য</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অর্থপূর্ণভাবে</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সাজানো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হয়</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তখন</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তাকে</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তথ্য</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r>
              <a:rPr lang="en-US" sz="1200" dirty="0" err="1" smtClean="0">
                <a:effectLst>
                  <a:outerShdw blurRad="38100" dist="38100" dir="2700000" algn="tl">
                    <a:srgbClr val="000000">
                      <a:alpha val="43137"/>
                    </a:srgbClr>
                  </a:outerShdw>
                </a:effectLst>
                <a:latin typeface="NikoshBAN" pitchFamily="2" charset="0"/>
                <a:cs typeface="NikoshBAN" pitchFamily="2" charset="0"/>
              </a:rPr>
              <a:t>বলে</a:t>
            </a:r>
            <a:r>
              <a:rPr lang="en-US" sz="1200" dirty="0" smtClean="0">
                <a:effectLst>
                  <a:outerShdw blurRad="38100" dist="38100" dir="2700000" algn="tl">
                    <a:srgbClr val="000000">
                      <a:alpha val="43137"/>
                    </a:srgbClr>
                  </a:outerShdw>
                </a:effectLst>
                <a:latin typeface="NikoshBAN" pitchFamily="2" charset="0"/>
                <a:cs typeface="NikoshBAN" pitchFamily="2" charset="0"/>
              </a:rPr>
              <a:t>। </a:t>
            </a:r>
            <a:endParaRPr lang="en-US" sz="1200" dirty="0">
              <a:effectLst>
                <a:outerShdw blurRad="38100" dist="38100" dir="2700000" algn="tl">
                  <a:srgbClr val="000000">
                    <a:alpha val="43137"/>
                  </a:srgbClr>
                </a:outerShdw>
              </a:effectLst>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E6E9BAC9-290E-4BE1-8F9E-DD32596DB706}" type="slidenum">
              <a:rPr lang="en-US" smtClean="0"/>
              <a:t>11</a:t>
            </a:fld>
            <a:endParaRPr lang="en-US"/>
          </a:p>
        </p:txBody>
      </p:sp>
    </p:spTree>
    <p:extLst>
      <p:ext uri="{BB962C8B-B14F-4D97-AF65-F5344CB8AC3E}">
        <p14:creationId xmlns:p14="http://schemas.microsoft.com/office/powerpoint/2010/main" val="29258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bn-BD" dirty="0" smtClean="0"/>
              <a:t>শিক্ষা</a:t>
            </a:r>
            <a:r>
              <a:rPr lang="bn-IN" dirty="0" smtClean="0"/>
              <a:t>র্থী</a:t>
            </a:r>
            <a:r>
              <a:rPr lang="bn-BD" dirty="0" smtClean="0"/>
              <a:t>দের</a:t>
            </a:r>
            <a:r>
              <a:rPr lang="bn-BD" baseline="0" dirty="0" smtClean="0"/>
              <a:t> কয়েকটি দলে বিভক্ত করে দলগত কাজ দিতে হবে।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12</a:t>
            </a:fld>
            <a:endParaRPr lang="en-US"/>
          </a:p>
        </p:txBody>
      </p:sp>
    </p:spTree>
    <p:extLst>
      <p:ext uri="{BB962C8B-B14F-4D97-AF65-F5344CB8AC3E}">
        <p14:creationId xmlns:p14="http://schemas.microsoft.com/office/powerpoint/2010/main" val="1383724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শিক্ষার্থীরা</a:t>
            </a:r>
            <a:r>
              <a:rPr lang="bn-BD" baseline="0" dirty="0" smtClean="0"/>
              <a:t> উত্তর করার পরে শিক্ষক এই স্লাইডটি দেখাবেন।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13</a:t>
            </a:fld>
            <a:endParaRPr lang="en-US"/>
          </a:p>
        </p:txBody>
      </p:sp>
    </p:spTree>
    <p:extLst>
      <p:ext uri="{BB962C8B-B14F-4D97-AF65-F5344CB8AC3E}">
        <p14:creationId xmlns:p14="http://schemas.microsoft.com/office/powerpoint/2010/main" val="2906550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তোমারা</a:t>
            </a:r>
            <a:r>
              <a:rPr lang="bn-BD" baseline="0" dirty="0" smtClean="0"/>
              <a:t> এই পাঠ থেকে নতুন </a:t>
            </a:r>
            <a:r>
              <a:rPr lang="bn-IN" baseline="0" dirty="0" smtClean="0"/>
              <a:t>কী কী </a:t>
            </a:r>
            <a:r>
              <a:rPr lang="bn-BD" baseline="0" dirty="0" smtClean="0"/>
              <a:t>শব্দ শিখলে? এবার স্লাইডটি দেখাতে হবে। </a:t>
            </a:r>
            <a:endParaRPr lang="en-US" dirty="0"/>
          </a:p>
        </p:txBody>
      </p:sp>
      <p:sp>
        <p:nvSpPr>
          <p:cNvPr id="4" name="Slide Number Placeholder 3"/>
          <p:cNvSpPr>
            <a:spLocks noGrp="1"/>
          </p:cNvSpPr>
          <p:nvPr>
            <p:ph type="sldNum" sz="quarter" idx="10"/>
          </p:nvPr>
        </p:nvSpPr>
        <p:spPr/>
        <p:txBody>
          <a:bodyPr/>
          <a:lstStyle/>
          <a:p>
            <a:fld id="{CF208A84-61FE-4EC9-9A3B-0038E9754109}" type="slidenum">
              <a:rPr lang="en-US" smtClean="0"/>
              <a:t>14</a:t>
            </a:fld>
            <a:endParaRPr lang="en-US"/>
          </a:p>
        </p:txBody>
      </p:sp>
    </p:spTree>
    <p:extLst>
      <p:ext uri="{BB962C8B-B14F-4D97-AF65-F5344CB8AC3E}">
        <p14:creationId xmlns:p14="http://schemas.microsoft.com/office/powerpoint/2010/main" val="4142394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উত্তরগুলোর উপরে ক্লিক করলে সঠিক</a:t>
            </a:r>
            <a:r>
              <a:rPr lang="bn-BD" baseline="0" dirty="0" smtClean="0"/>
              <a:t> ও </a:t>
            </a:r>
            <a:r>
              <a:rPr lang="bn-IN" baseline="0" dirty="0" smtClean="0"/>
              <a:t>ভু</a:t>
            </a:r>
            <a:r>
              <a:rPr lang="bn-BD" baseline="0" dirty="0" smtClean="0"/>
              <a:t>ল উত্তর পাওয়া যাবে। </a:t>
            </a:r>
            <a:endParaRPr lang="en-US" dirty="0"/>
          </a:p>
        </p:txBody>
      </p:sp>
      <p:sp>
        <p:nvSpPr>
          <p:cNvPr id="4" name="Slide Number Placeholder 3"/>
          <p:cNvSpPr>
            <a:spLocks noGrp="1"/>
          </p:cNvSpPr>
          <p:nvPr>
            <p:ph type="sldNum" sz="quarter" idx="10"/>
          </p:nvPr>
        </p:nvSpPr>
        <p:spPr/>
        <p:txBody>
          <a:bodyPr/>
          <a:lstStyle/>
          <a:p>
            <a:fld id="{CF208A84-61FE-4EC9-9A3B-0038E9754109}" type="slidenum">
              <a:rPr lang="en-US" smtClean="0"/>
              <a:t>15</a:t>
            </a:fld>
            <a:endParaRPr lang="en-US"/>
          </a:p>
        </p:txBody>
      </p:sp>
    </p:spTree>
    <p:extLst>
      <p:ext uri="{BB962C8B-B14F-4D97-AF65-F5344CB8AC3E}">
        <p14:creationId xmlns:p14="http://schemas.microsoft.com/office/powerpoint/2010/main" val="2220248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উত্তরগুলোর উপরে ক্লিক করলে সঠিক</a:t>
            </a:r>
            <a:r>
              <a:rPr lang="bn-BD" baseline="0" dirty="0" smtClean="0"/>
              <a:t> ও </a:t>
            </a:r>
            <a:r>
              <a:rPr lang="bn-IN" baseline="0" dirty="0" smtClean="0"/>
              <a:t>ভু</a:t>
            </a:r>
            <a:r>
              <a:rPr lang="bn-BD" baseline="0" dirty="0" smtClean="0"/>
              <a:t>ল উত্তর পাওয়া যাবে। </a:t>
            </a:r>
            <a:endParaRPr lang="en-US" dirty="0" smtClean="0"/>
          </a:p>
          <a:p>
            <a:endParaRPr lang="en-US" dirty="0"/>
          </a:p>
        </p:txBody>
      </p:sp>
      <p:sp>
        <p:nvSpPr>
          <p:cNvPr id="4" name="Slide Number Placeholder 3"/>
          <p:cNvSpPr>
            <a:spLocks noGrp="1"/>
          </p:cNvSpPr>
          <p:nvPr>
            <p:ph type="sldNum" sz="quarter" idx="10"/>
          </p:nvPr>
        </p:nvSpPr>
        <p:spPr/>
        <p:txBody>
          <a:bodyPr/>
          <a:lstStyle/>
          <a:p>
            <a:fld id="{CF208A84-61FE-4EC9-9A3B-0038E9754109}" type="slidenum">
              <a:rPr lang="en-US" smtClean="0"/>
              <a:t>16</a:t>
            </a:fld>
            <a:endParaRPr lang="en-US"/>
          </a:p>
        </p:txBody>
      </p:sp>
    </p:spTree>
    <p:extLst>
      <p:ext uri="{BB962C8B-B14F-4D97-AF65-F5344CB8AC3E}">
        <p14:creationId xmlns:p14="http://schemas.microsoft.com/office/powerpoint/2010/main" val="528608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বাড়ি</a:t>
            </a:r>
            <a:r>
              <a:rPr lang="bn-BD" baseline="0" dirty="0" smtClean="0"/>
              <a:t> থেকে শিক্ষার্থী এই প্রশ্নের উত্তর নিজে করে নিয়ে আসবে।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17</a:t>
            </a:fld>
            <a:endParaRPr lang="en-US"/>
          </a:p>
        </p:txBody>
      </p:sp>
    </p:spTree>
    <p:extLst>
      <p:ext uri="{BB962C8B-B14F-4D97-AF65-F5344CB8AC3E}">
        <p14:creationId xmlns:p14="http://schemas.microsoft.com/office/powerpoint/2010/main" val="156723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dirty="0" smtClean="0"/>
              <a:t>এই</a:t>
            </a:r>
            <a:r>
              <a:rPr lang="bn-IN" baseline="0" dirty="0" smtClean="0"/>
              <a:t> স্লাইডটি দেখিয়ে শুভেচ্ছা বিনিময় করতে হবে। </a:t>
            </a:r>
            <a:endParaRPr lang="en-US" dirty="0" smtClean="0"/>
          </a:p>
          <a:p>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2</a:t>
            </a:fld>
            <a:endParaRPr lang="en-US"/>
          </a:p>
        </p:txBody>
      </p:sp>
    </p:spTree>
    <p:extLst>
      <p:ext uri="{BB962C8B-B14F-4D97-AF65-F5344CB8AC3E}">
        <p14:creationId xmlns:p14="http://schemas.microsoft.com/office/powerpoint/2010/main" val="56801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3</a:t>
            </a:fld>
            <a:endParaRPr lang="en-US"/>
          </a:p>
        </p:txBody>
      </p:sp>
    </p:spTree>
    <p:extLst>
      <p:ext uri="{BB962C8B-B14F-4D97-AF65-F5344CB8AC3E}">
        <p14:creationId xmlns:p14="http://schemas.microsoft.com/office/powerpoint/2010/main" val="175534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উপাত্ত</a:t>
            </a:r>
            <a:r>
              <a:rPr lang="bn-BD" baseline="0" dirty="0" smtClean="0">
                <a:latin typeface="NikoshBAN" pitchFamily="2" charset="0"/>
                <a:cs typeface="NikoshBAN" pitchFamily="2" charset="0"/>
              </a:rPr>
              <a:t> ও তথ্য ছক দেখিয়ে পাঠ ঘোষণ করতে হবে। আজকের পাঠের বিষয় উপাত্ত ও তথ্য।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E6E9BAC9-290E-4BE1-8F9E-DD32596DB706}" type="slidenum">
              <a:rPr lang="en-US" smtClean="0"/>
              <a:t>4</a:t>
            </a:fld>
            <a:endParaRPr lang="en-US"/>
          </a:p>
        </p:txBody>
      </p:sp>
    </p:spTree>
    <p:extLst>
      <p:ext uri="{BB962C8B-B14F-4D97-AF65-F5344CB8AC3E}">
        <p14:creationId xmlns:p14="http://schemas.microsoft.com/office/powerpoint/2010/main" val="3852941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a:t>
            </a:r>
            <a:r>
              <a:rPr lang="bn-BD" baseline="0" dirty="0" smtClean="0">
                <a:latin typeface="NikoshBAN" pitchFamily="2" charset="0"/>
                <a:cs typeface="NikoshBAN" pitchFamily="2" charset="0"/>
              </a:rPr>
              <a:t>কে শিখনফ</a:t>
            </a:r>
            <a:r>
              <a:rPr lang="bn-IN" baseline="0" dirty="0" smtClean="0">
                <a:latin typeface="NikoshBAN" pitchFamily="2" charset="0"/>
                <a:cs typeface="NikoshBAN" pitchFamily="2" charset="0"/>
              </a:rPr>
              <a:t>লের দিকে </a:t>
            </a:r>
            <a:r>
              <a:rPr lang="bn-BD" baseline="0" dirty="0" smtClean="0">
                <a:latin typeface="NikoshBAN" pitchFamily="2" charset="0"/>
                <a:cs typeface="NikoshBAN" pitchFamily="2" charset="0"/>
              </a:rPr>
              <a:t>লক্ষ</a:t>
            </a:r>
            <a:r>
              <a:rPr lang="bn-IN" baseline="0" dirty="0" smtClean="0">
                <a:latin typeface="NikoshBAN" pitchFamily="2" charset="0"/>
                <a:cs typeface="NikoshBAN" pitchFamily="2" charset="0"/>
              </a:rPr>
              <a:t> রাখতে</a:t>
            </a:r>
            <a:r>
              <a:rPr lang="bn-BD" baseline="0" dirty="0" smtClean="0">
                <a:latin typeface="NikoshBAN" pitchFamily="2" charset="0"/>
                <a:cs typeface="NikoshBAN" pitchFamily="2" charset="0"/>
              </a:rPr>
              <a:t> হবে</a:t>
            </a:r>
            <a:r>
              <a:rPr lang="bn-IN" baseline="0" dirty="0" smtClean="0">
                <a:latin typeface="NikoshBAN" pitchFamily="2" charset="0"/>
                <a:cs typeface="NikoshBAN" pitchFamily="2" charset="0"/>
              </a:rPr>
              <a:t> যাতে </a:t>
            </a:r>
            <a:r>
              <a:rPr lang="bn-BD" baseline="0" dirty="0" smtClean="0">
                <a:latin typeface="NikoshBAN" pitchFamily="2" charset="0"/>
                <a:cs typeface="NikoshBAN" pitchFamily="2" charset="0"/>
              </a:rPr>
              <a:t>পাঠ শেষে শিক্ষার্থীরা</a:t>
            </a:r>
            <a:r>
              <a:rPr lang="bn-IN" baseline="0" dirty="0" smtClean="0">
                <a:latin typeface="NikoshBAN" pitchFamily="2" charset="0"/>
                <a:cs typeface="NikoshBAN" pitchFamily="2" charset="0"/>
              </a:rPr>
              <a:t> তা</a:t>
            </a:r>
            <a:r>
              <a:rPr lang="bn-BD" baseline="0" dirty="0" smtClean="0">
                <a:latin typeface="NikoshBAN" pitchFamily="2" charset="0"/>
                <a:cs typeface="NikoshBAN" pitchFamily="2" charset="0"/>
              </a:rPr>
              <a:t> অর্জন করতে পারে।</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E6E9BAC9-290E-4BE1-8F9E-DD32596DB706}" type="slidenum">
              <a:rPr lang="en-US" smtClean="0"/>
              <a:t>5</a:t>
            </a:fld>
            <a:endParaRPr lang="en-US"/>
          </a:p>
        </p:txBody>
      </p:sp>
    </p:spTree>
    <p:extLst>
      <p:ext uri="{BB962C8B-B14F-4D97-AF65-F5344CB8AC3E}">
        <p14:creationId xmlns:p14="http://schemas.microsoft.com/office/powerpoint/2010/main" val="423013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এই স্লাইড থেকে</a:t>
            </a:r>
            <a:r>
              <a:rPr lang="bn-BD" baseline="0" dirty="0" smtClean="0"/>
              <a:t> উপস্থাপনা শুরু করতে হবে। এখান থেকে উপাত্ত সম্পর্কে জানবে।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6</a:t>
            </a:fld>
            <a:endParaRPr lang="en-US"/>
          </a:p>
        </p:txBody>
      </p:sp>
    </p:spTree>
    <p:extLst>
      <p:ext uri="{BB962C8B-B14F-4D97-AF65-F5344CB8AC3E}">
        <p14:creationId xmlns:p14="http://schemas.microsoft.com/office/powerpoint/2010/main" val="2651508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উপাত্ত</a:t>
            </a:r>
            <a:r>
              <a:rPr lang="bn-BD" baseline="0" dirty="0" smtClean="0">
                <a:latin typeface="NikoshBAN" pitchFamily="2" charset="0"/>
                <a:cs typeface="NikoshBAN" pitchFamily="2" charset="0"/>
              </a:rPr>
              <a:t> কা</a:t>
            </a:r>
            <a:r>
              <a:rPr lang="bn-IN" baseline="0" dirty="0" smtClean="0">
                <a:latin typeface="NikoshBAN" pitchFamily="2" charset="0"/>
                <a:cs typeface="NikoshBAN" pitchFamily="2" charset="0"/>
              </a:rPr>
              <a:t>কে </a:t>
            </a:r>
            <a:r>
              <a:rPr lang="bn-BD" baseline="0" dirty="0" smtClean="0">
                <a:latin typeface="NikoshBAN" pitchFamily="2" charset="0"/>
                <a:cs typeface="NikoshBAN" pitchFamily="2" charset="0"/>
              </a:rPr>
              <a:t> বলে জানবে এবং উপাত্ত ও ঘটনা মিলে তথ্যতে পরিণত হয়।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E6E9BAC9-290E-4BE1-8F9E-DD32596DB706}" type="slidenum">
              <a:rPr lang="en-US" smtClean="0"/>
              <a:t>7</a:t>
            </a:fld>
            <a:endParaRPr lang="en-US"/>
          </a:p>
        </p:txBody>
      </p:sp>
    </p:spTree>
    <p:extLst>
      <p:ext uri="{BB962C8B-B14F-4D97-AF65-F5344CB8AC3E}">
        <p14:creationId xmlns:p14="http://schemas.microsoft.com/office/powerpoint/2010/main" val="2339149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এই তথ্য</a:t>
            </a:r>
            <a:r>
              <a:rPr lang="bn-IN" baseline="0" dirty="0" smtClean="0"/>
              <a:t> ছকটি দেখিয়ে প্রশ্ন করতে হবে উপাত্ত ও উপাত্ত বের কর।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8</a:t>
            </a:fld>
            <a:endParaRPr lang="en-US"/>
          </a:p>
        </p:txBody>
      </p:sp>
    </p:spTree>
    <p:extLst>
      <p:ext uri="{BB962C8B-B14F-4D97-AF65-F5344CB8AC3E}">
        <p14:creationId xmlns:p14="http://schemas.microsoft.com/office/powerpoint/2010/main" val="39522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শিক্ষার্থীরা</a:t>
            </a:r>
            <a:r>
              <a:rPr lang="bn-BD" baseline="0" dirty="0" smtClean="0"/>
              <a:t> উত্তর লেখে শিক্ষককে দেখাবেন।  </a:t>
            </a:r>
            <a:endParaRPr lang="en-US" dirty="0"/>
          </a:p>
        </p:txBody>
      </p:sp>
      <p:sp>
        <p:nvSpPr>
          <p:cNvPr id="4" name="Slide Number Placeholder 3"/>
          <p:cNvSpPr>
            <a:spLocks noGrp="1"/>
          </p:cNvSpPr>
          <p:nvPr>
            <p:ph type="sldNum" sz="quarter" idx="10"/>
          </p:nvPr>
        </p:nvSpPr>
        <p:spPr/>
        <p:txBody>
          <a:bodyPr/>
          <a:lstStyle/>
          <a:p>
            <a:fld id="{E6E9BAC9-290E-4BE1-8F9E-DD32596DB706}" type="slidenum">
              <a:rPr lang="en-US" smtClean="0"/>
              <a:t>10</a:t>
            </a:fld>
            <a:endParaRPr lang="en-US"/>
          </a:p>
        </p:txBody>
      </p:sp>
    </p:spTree>
    <p:extLst>
      <p:ext uri="{BB962C8B-B14F-4D97-AF65-F5344CB8AC3E}">
        <p14:creationId xmlns:p14="http://schemas.microsoft.com/office/powerpoint/2010/main" val="61527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6E946-88AC-4F13-81D0-91585390C313}"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4117341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E946-88AC-4F13-81D0-91585390C313}"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3812336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E946-88AC-4F13-81D0-91585390C313}"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2849468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E946-88AC-4F13-81D0-91585390C313}"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3932993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6E946-88AC-4F13-81D0-91585390C313}"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342819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6E946-88AC-4F13-81D0-91585390C313}"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2378598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6E946-88AC-4F13-81D0-91585390C313}"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4183404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6E946-88AC-4F13-81D0-91585390C313}"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417562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6E946-88AC-4F13-81D0-91585390C313}"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3541410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6E946-88AC-4F13-81D0-91585390C313}"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2665240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6E946-88AC-4F13-81D0-91585390C313}"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6681A-C40F-4FD6-9C9B-4E9BB11E6E4A}" type="slidenum">
              <a:rPr lang="en-US" smtClean="0"/>
              <a:t>‹#›</a:t>
            </a:fld>
            <a:endParaRPr lang="en-US"/>
          </a:p>
        </p:txBody>
      </p:sp>
    </p:spTree>
    <p:extLst>
      <p:ext uri="{BB962C8B-B14F-4D97-AF65-F5344CB8AC3E}">
        <p14:creationId xmlns:p14="http://schemas.microsoft.com/office/powerpoint/2010/main" val="1031003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6E946-88AC-4F13-81D0-91585390C313}" type="datetimeFigureOut">
              <a:rPr lang="en-US" smtClean="0"/>
              <a:t>8/10/2016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6681A-C40F-4FD6-9C9B-4E9BB11E6E4A}"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098832" y="5326099"/>
            <a:ext cx="2045168" cy="1531901"/>
          </a:xfrm>
          <a:prstGeom prst="rect">
            <a:avLst/>
          </a:prstGeom>
        </p:spPr>
      </p:pic>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7193143" y="301478"/>
            <a:ext cx="2187218" cy="1638301"/>
          </a:xfrm>
          <a:prstGeom prst="rect">
            <a:avLst/>
          </a:prstGeom>
        </p:spPr>
      </p:pic>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0800000">
            <a:off x="1" y="27019"/>
            <a:ext cx="1752600" cy="1312758"/>
          </a:xfrm>
          <a:prstGeom prst="rect">
            <a:avLst/>
          </a:prstGeom>
        </p:spPr>
      </p:pic>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5400000">
            <a:off x="-279644" y="4909099"/>
            <a:ext cx="2228545" cy="1669257"/>
          </a:xfrm>
          <a:prstGeom prst="rect">
            <a:avLst/>
          </a:prstGeom>
        </p:spPr>
      </p:pic>
    </p:spTree>
    <p:extLst>
      <p:ext uri="{BB962C8B-B14F-4D97-AF65-F5344CB8AC3E}">
        <p14:creationId xmlns:p14="http://schemas.microsoft.com/office/powerpoint/2010/main" val="222651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val 1"/>
          <p:cNvSpPr/>
          <p:nvPr/>
        </p:nvSpPr>
        <p:spPr>
          <a:xfrm>
            <a:off x="1132764" y="1426472"/>
            <a:ext cx="7137779" cy="4027719"/>
          </a:xfrm>
          <a:prstGeom prst="ellipse">
            <a:avLst/>
          </a:prstGeom>
          <a:solidFill>
            <a:srgbClr val="44546A">
              <a:lumMod val="20000"/>
              <a:lumOff val="80000"/>
            </a:srgbClr>
          </a:solidFill>
          <a:ln w="55000" cap="flat" cmpd="thickThin" algn="ctr">
            <a:solidFill>
              <a:srgbClr val="5B9BD5">
                <a:shade val="50000"/>
                <a:tint val="90000"/>
                <a:satMod val="13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এই</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পাঠটি</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শ্রে</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ণি</a:t>
            </a: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কক্ষে</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উপস্থাপনের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সময়</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প্রয়োজনীয়</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নির্দেশনা</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প্রতিটি</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স্লাইডের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নিচে</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অর্থা</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ৎ S</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lide</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N</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ote </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এ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সংযোজন</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করা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হয়েছে</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আশা</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করি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সম্মানিত</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শিক্ষকগণ</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পাঠটি</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উপস্থাপনের</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পূর্বে</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উল্লেখিত</a:t>
            </a:r>
            <a:r>
              <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rPr>
              <a:t> N</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ote</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দেখে</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en-US" sz="2800" b="0" i="0" u="none" strike="noStrike" kern="0" cap="none" spc="0" normalizeH="0" baseline="0" noProof="0" dirty="0" err="1">
                <a:ln>
                  <a:noFill/>
                </a:ln>
                <a:solidFill>
                  <a:sysClr val="windowText" lastClr="000000"/>
                </a:solidFill>
                <a:effectLst/>
                <a:uLnTx/>
                <a:uFillTx/>
                <a:latin typeface="NikoshBAN" panose="02000000000000000000" pitchFamily="2" charset="0"/>
                <a:ea typeface="+mn-ea"/>
                <a:cs typeface="NikoshBAN" panose="02000000000000000000" pitchFamily="2" charset="0"/>
              </a:rPr>
              <a:t>নিবেন</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এছাড়াও শিক্ষক</a:t>
            </a:r>
            <a:r>
              <a:rPr kumimoji="0" lang="en-US"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 </a:t>
            </a:r>
            <a:r>
              <a:rPr kumimoji="0" lang="bn-BD" sz="2800" b="0" i="0" u="none" strike="noStrike" kern="0" cap="none" spc="0" normalizeH="0" baseline="0" noProof="0" dirty="0" smtClean="0">
                <a:ln>
                  <a:noFill/>
                </a:ln>
                <a:solidFill>
                  <a:sysClr val="windowText" lastClr="000000"/>
                </a:solidFill>
                <a:effectLst/>
                <a:uLnTx/>
                <a:uFillTx/>
                <a:latin typeface="NikoshBAN" panose="02000000000000000000" pitchFamily="2" charset="0"/>
                <a:ea typeface="+mn-ea"/>
                <a:cs typeface="NikoshBAN" panose="02000000000000000000" pitchFamily="2" charset="0"/>
              </a:rPr>
              <a:t>প্রয়োজনবোধে তার নিজস্ব কৌশল প্রয়োগ করতে পারবে।</a:t>
            </a:r>
            <a:endParaRPr kumimoji="0" lang="en-US" sz="2800" b="0" i="0" u="none" strike="noStrike" kern="0" cap="none" spc="0" normalizeH="0" baseline="0" noProof="0" dirty="0">
              <a:ln>
                <a:noFill/>
              </a:ln>
              <a:solidFill>
                <a:sysClr val="windowText" lastClr="000000"/>
              </a:solidFill>
              <a:effectLst/>
              <a:uLnTx/>
              <a:uFillTx/>
              <a:latin typeface="NikoshBAN" panose="02000000000000000000" pitchFamily="2" charset="0"/>
              <a:ea typeface="+mn-ea"/>
              <a:cs typeface="NikoshBAN" panose="02000000000000000000" pitchFamily="2"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 name="TextBox 2"/>
          <p:cNvSpPr txBox="1"/>
          <p:nvPr/>
        </p:nvSpPr>
        <p:spPr>
          <a:xfrm>
            <a:off x="3276600" y="408056"/>
            <a:ext cx="25146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b="1" cap="all" dirty="0" err="1" smtClean="0">
                <a:ln w="9000" cmpd="sng">
                  <a:solidFill>
                    <a:schemeClr val="accent4">
                      <a:shade val="50000"/>
                      <a:satMod val="120000"/>
                    </a:scheme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NikoshBAN" pitchFamily="2" charset="0"/>
                <a:cs typeface="NikoshBAN" pitchFamily="2" charset="0"/>
              </a:rPr>
              <a:t>নির্দেশনা</a:t>
            </a:r>
            <a:r>
              <a:rPr lang="en-US" sz="4000" b="1" cap="all" dirty="0" smtClean="0">
                <a:ln w="9000" cmpd="sng">
                  <a:solidFill>
                    <a:schemeClr val="accent4">
                      <a:shade val="50000"/>
                      <a:satMod val="120000"/>
                    </a:scheme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NikoshBAN" pitchFamily="2" charset="0"/>
                <a:cs typeface="NikoshBAN" pitchFamily="2" charset="0"/>
              </a:rPr>
              <a:t> </a:t>
            </a:r>
            <a:r>
              <a:rPr lang="en-US" sz="4000" b="1" cap="all" dirty="0" err="1" smtClean="0">
                <a:ln w="9000" cmpd="sng">
                  <a:solidFill>
                    <a:schemeClr val="accent4">
                      <a:shade val="50000"/>
                      <a:satMod val="120000"/>
                    </a:scheme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NikoshBAN" pitchFamily="2" charset="0"/>
                <a:cs typeface="NikoshBAN" pitchFamily="2" charset="0"/>
              </a:rPr>
              <a:t>স্লাইড</a:t>
            </a:r>
            <a:r>
              <a:rPr lang="en-US" sz="4000" b="1" cap="all" dirty="0" smtClean="0">
                <a:ln w="9000" cmpd="sng">
                  <a:solidFill>
                    <a:schemeClr val="accent4">
                      <a:shade val="50000"/>
                      <a:satMod val="120000"/>
                    </a:scheme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NikoshBAN" pitchFamily="2" charset="0"/>
                <a:cs typeface="NikoshBAN" pitchFamily="2" charset="0"/>
              </a:rPr>
              <a:t> </a:t>
            </a:r>
            <a:endParaRPr lang="en-US" sz="4000" b="1" cap="all" dirty="0">
              <a:ln w="9000" cmpd="sng">
                <a:solidFill>
                  <a:schemeClr val="accent4">
                    <a:shade val="50000"/>
                    <a:satMod val="120000"/>
                  </a:scheme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NikoshBAN" pitchFamily="2" charset="0"/>
              <a:cs typeface="NikoshBAN" pitchFamily="2" charset="0"/>
            </a:endParaRPr>
          </a:p>
        </p:txBody>
      </p:sp>
    </p:spTree>
    <p:extLst>
      <p:ext uri="{BB962C8B-B14F-4D97-AF65-F5344CB8AC3E}">
        <p14:creationId xmlns:p14="http://schemas.microsoft.com/office/powerpoint/2010/main" val="1018890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6829" y="152400"/>
            <a:ext cx="2775119" cy="830997"/>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bn-BD" sz="4800" b="1" dirty="0">
                <a:ea typeface="Calibri"/>
                <a:cs typeface="NikoshBAN"/>
              </a:rPr>
              <a:t>জোড়ায় কাজ </a:t>
            </a:r>
            <a:endParaRPr lang="en-US" sz="4800" b="1" dirty="0">
              <a:ea typeface="Calibri"/>
              <a:cs typeface="Vrinda"/>
            </a:endParaRPr>
          </a:p>
        </p:txBody>
      </p:sp>
      <p:grpSp>
        <p:nvGrpSpPr>
          <p:cNvPr id="4" name="Group 3"/>
          <p:cNvGrpSpPr/>
          <p:nvPr/>
        </p:nvGrpSpPr>
        <p:grpSpPr>
          <a:xfrm>
            <a:off x="1435587" y="1112480"/>
            <a:ext cx="5253281" cy="4002726"/>
            <a:chOff x="601850" y="398325"/>
            <a:chExt cx="3936150" cy="4539850"/>
          </a:xfrm>
        </p:grpSpPr>
        <p:sp>
          <p:nvSpPr>
            <p:cNvPr id="5" name="Rectangle 4"/>
            <p:cNvSpPr/>
            <p:nvPr/>
          </p:nvSpPr>
          <p:spPr>
            <a:xfrm rot="19860523">
              <a:off x="3164176" y="1484376"/>
              <a:ext cx="786954" cy="942508"/>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solidFill>
                    <a:sysClr val="windowText" lastClr="000000"/>
                  </a:solidFill>
                  <a:latin typeface="NikoshBAN" pitchFamily="2" charset="0"/>
                  <a:cs typeface="NikoshBAN" pitchFamily="2" charset="0"/>
                </a:rPr>
                <a:t>বয়স</a:t>
              </a:r>
              <a:endParaRPr lang="en-US" sz="2800" cap="none" spc="0" dirty="0">
                <a:ln w="12700">
                  <a:solidFill>
                    <a:sysClr val="windowText" lastClr="000000"/>
                  </a:solidFill>
                  <a:prstDash val="solid"/>
                </a:ln>
                <a:solidFill>
                  <a:sysClr val="windowText" lastClr="000000"/>
                </a:solidFill>
                <a:latin typeface="NikoshBAN" pitchFamily="2" charset="0"/>
                <a:cs typeface="NikoshBAN" pitchFamily="2" charset="0"/>
              </a:endParaRPr>
            </a:p>
          </p:txBody>
        </p:sp>
        <p:sp>
          <p:nvSpPr>
            <p:cNvPr id="6" name="Rectangle 5"/>
            <p:cNvSpPr/>
            <p:nvPr/>
          </p:nvSpPr>
          <p:spPr>
            <a:xfrm rot="19635376">
              <a:off x="754267" y="863696"/>
              <a:ext cx="681258" cy="942508"/>
            </a:xfrm>
            <a:prstGeom prst="rect">
              <a:avLst/>
            </a:prstGeom>
            <a:noFill/>
          </p:spPr>
          <p:txBody>
            <a:bodyPr wrap="none" lIns="91440" tIns="45720" rIns="91440" bIns="45720">
              <a:spAutoFit/>
            </a:bodyPr>
            <a:lstStyle/>
            <a:p>
              <a:pPr algn="ctr"/>
              <a:r>
                <a:rPr lang="en-US" sz="4800" cap="none" spc="0" dirty="0" err="1" smtClean="0">
                  <a:ln w="12700">
                    <a:solidFill>
                      <a:sysClr val="windowText" lastClr="000000"/>
                    </a:solidFill>
                    <a:prstDash val="solid"/>
                  </a:ln>
                  <a:solidFill>
                    <a:srgbClr val="7030A0"/>
                  </a:solidFill>
                  <a:latin typeface="NikoshBAN" pitchFamily="2" charset="0"/>
                  <a:cs typeface="NikoshBAN" pitchFamily="2" charset="0"/>
                </a:rPr>
                <a:t>নাম</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7" name="Rectangle 6"/>
            <p:cNvSpPr/>
            <p:nvPr/>
          </p:nvSpPr>
          <p:spPr>
            <a:xfrm rot="2268517">
              <a:off x="3776269" y="808953"/>
              <a:ext cx="761731" cy="942508"/>
            </a:xfrm>
            <a:prstGeom prst="rect">
              <a:avLst/>
            </a:prstGeom>
            <a:noFill/>
          </p:spPr>
          <p:txBody>
            <a:bodyPr wrap="none" lIns="91440" tIns="45720" rIns="91440" bIns="45720">
              <a:spAutoFit/>
            </a:bodyPr>
            <a:lstStyle/>
            <a:p>
              <a:pPr algn="ctr"/>
              <a:r>
                <a:rPr lang="en-US" sz="4800" b="1" cap="none" spc="0" dirty="0" err="1" smtClean="0">
                  <a:ln w="12700">
                    <a:solidFill>
                      <a:sysClr val="windowText" lastClr="000000"/>
                    </a:solidFill>
                    <a:prstDash val="solid"/>
                  </a:ln>
                  <a:latin typeface="NikoshBAN" pitchFamily="2" charset="0"/>
                  <a:cs typeface="NikoshBAN" pitchFamily="2" charset="0"/>
                </a:rPr>
                <a:t>ছাত্রী</a:t>
              </a:r>
              <a:endParaRPr lang="en-US" sz="4800" b="1" cap="none" spc="0" dirty="0">
                <a:ln w="12700">
                  <a:solidFill>
                    <a:sysClr val="windowText" lastClr="000000"/>
                  </a:solidFill>
                  <a:prstDash val="solid"/>
                </a:ln>
                <a:latin typeface="NikoshBAN" pitchFamily="2" charset="0"/>
                <a:cs typeface="NikoshBAN" pitchFamily="2" charset="0"/>
              </a:endParaRPr>
            </a:p>
          </p:txBody>
        </p:sp>
        <p:sp>
          <p:nvSpPr>
            <p:cNvPr id="8" name="Rectangle 7"/>
            <p:cNvSpPr/>
            <p:nvPr/>
          </p:nvSpPr>
          <p:spPr>
            <a:xfrm>
              <a:off x="1771649" y="398325"/>
              <a:ext cx="803769" cy="942508"/>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latin typeface="NikoshBAN" pitchFamily="2" charset="0"/>
                  <a:cs typeface="NikoshBAN" pitchFamily="2" charset="0"/>
                </a:rPr>
                <a:t>শ্রেণি</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9" name="Rectangle 8"/>
            <p:cNvSpPr/>
            <p:nvPr/>
          </p:nvSpPr>
          <p:spPr>
            <a:xfrm>
              <a:off x="2349941" y="1145698"/>
              <a:ext cx="505900"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১১</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10" name="Rectangle 9"/>
            <p:cNvSpPr/>
            <p:nvPr/>
          </p:nvSpPr>
          <p:spPr>
            <a:xfrm rot="1521171">
              <a:off x="601850" y="2122916"/>
              <a:ext cx="1178509"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কাদের </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11" name="Rectangle 10"/>
            <p:cNvSpPr/>
            <p:nvPr/>
          </p:nvSpPr>
          <p:spPr>
            <a:xfrm rot="1830155">
              <a:off x="3108110" y="2622305"/>
              <a:ext cx="1160493"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latin typeface="NikoshBAN" pitchFamily="2" charset="0"/>
                  <a:cs typeface="NikoshBAN" pitchFamily="2" charset="0"/>
                </a:rPr>
                <a:t>হাবিবা </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12" name="Rectangle 11"/>
            <p:cNvSpPr/>
            <p:nvPr/>
          </p:nvSpPr>
          <p:spPr>
            <a:xfrm>
              <a:off x="1266736" y="2971800"/>
              <a:ext cx="668046" cy="942508"/>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latin typeface="NikoshBAN" pitchFamily="2" charset="0"/>
                  <a:cs typeface="NikoshBAN" pitchFamily="2" charset="0"/>
                </a:rPr>
                <a:t>ছাত্র</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13" name="Rectangle 12"/>
            <p:cNvSpPr/>
            <p:nvPr/>
          </p:nvSpPr>
          <p:spPr>
            <a:xfrm rot="2254759">
              <a:off x="889412" y="3846577"/>
              <a:ext cx="684862"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latin typeface="NikoshBAN" pitchFamily="2" charset="0"/>
                  <a:cs typeface="NikoshBAN" pitchFamily="2" charset="0"/>
                </a:rPr>
                <a:t>৭ম </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14" name="Rectangle 13"/>
            <p:cNvSpPr/>
            <p:nvPr/>
          </p:nvSpPr>
          <p:spPr>
            <a:xfrm rot="20643937">
              <a:off x="2043376" y="2122632"/>
              <a:ext cx="720894"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latin typeface="NikoshBAN" pitchFamily="2" charset="0"/>
                  <a:cs typeface="NikoshBAN" pitchFamily="2" charset="0"/>
                </a:rPr>
                <a:t>৬ষ্ঠ </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15" name="Rectangle 14"/>
            <p:cNvSpPr/>
            <p:nvPr/>
          </p:nvSpPr>
          <p:spPr>
            <a:xfrm rot="20659762">
              <a:off x="2444033" y="3674755"/>
              <a:ext cx="1409118" cy="942508"/>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latin typeface="NikoshBAN" pitchFamily="2" charset="0"/>
                  <a:cs typeface="NikoshBAN" pitchFamily="2" charset="0"/>
                </a:rPr>
                <a:t>ছাত্র</a:t>
              </a:r>
              <a:r>
                <a:rPr lang="en-US" sz="4800" dirty="0" smtClean="0">
                  <a:ln w="12700">
                    <a:solidFill>
                      <a:sysClr val="windowText" lastClr="000000"/>
                    </a:solidFill>
                    <a:prstDash val="solid"/>
                  </a:ln>
                  <a:latin typeface="NikoshBAN" pitchFamily="2" charset="0"/>
                  <a:cs typeface="NikoshBAN" pitchFamily="2" charset="0"/>
                </a:rPr>
                <a:t>/</a:t>
              </a:r>
              <a:r>
                <a:rPr lang="en-US" sz="4800" dirty="0" err="1" smtClean="0">
                  <a:ln w="12700">
                    <a:solidFill>
                      <a:sysClr val="windowText" lastClr="000000"/>
                    </a:solidFill>
                    <a:prstDash val="solid"/>
                  </a:ln>
                  <a:latin typeface="NikoshBAN" pitchFamily="2" charset="0"/>
                  <a:cs typeface="NikoshBAN" pitchFamily="2" charset="0"/>
                </a:rPr>
                <a:t>ছাত্রী</a:t>
              </a:r>
              <a:endParaRPr lang="en-US" sz="4800" cap="none" spc="0" dirty="0">
                <a:ln w="12700">
                  <a:solidFill>
                    <a:sysClr val="windowText" lastClr="000000"/>
                  </a:solidFill>
                  <a:prstDash val="solid"/>
                </a:ln>
                <a:latin typeface="NikoshBAN" pitchFamily="2" charset="0"/>
                <a:cs typeface="NikoshBAN" pitchFamily="2" charset="0"/>
              </a:endParaRPr>
            </a:p>
          </p:txBody>
        </p:sp>
        <p:sp>
          <p:nvSpPr>
            <p:cNvPr id="17" name="Rectangle 16"/>
            <p:cNvSpPr/>
            <p:nvPr/>
          </p:nvSpPr>
          <p:spPr>
            <a:xfrm>
              <a:off x="2130106" y="3108423"/>
              <a:ext cx="528720"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১২</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18" name="Rectangle 17"/>
            <p:cNvSpPr/>
            <p:nvPr/>
          </p:nvSpPr>
          <p:spPr>
            <a:xfrm rot="1521171">
              <a:off x="1368360" y="1315118"/>
              <a:ext cx="872231"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বানু  </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19" name="Rectangle 18"/>
            <p:cNvSpPr/>
            <p:nvPr/>
          </p:nvSpPr>
          <p:spPr>
            <a:xfrm rot="1521171">
              <a:off x="2674640" y="658606"/>
              <a:ext cx="1188119"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করিম  </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20" name="Rectangle 19"/>
            <p:cNvSpPr/>
            <p:nvPr/>
          </p:nvSpPr>
          <p:spPr>
            <a:xfrm>
              <a:off x="2758788" y="2088555"/>
              <a:ext cx="505900"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১১</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21" name="Rectangle 20"/>
            <p:cNvSpPr/>
            <p:nvPr/>
          </p:nvSpPr>
          <p:spPr>
            <a:xfrm>
              <a:off x="3977540" y="3995667"/>
              <a:ext cx="528720" cy="942508"/>
            </a:xfrm>
            <a:prstGeom prst="rect">
              <a:avLst/>
            </a:prstGeom>
            <a:noFill/>
          </p:spPr>
          <p:txBody>
            <a:bodyPr wrap="none" lIns="91440" tIns="45720" rIns="91440" bIns="45720">
              <a:spAutoFit/>
            </a:bodyPr>
            <a:lstStyle/>
            <a:p>
              <a:pPr algn="ctr"/>
              <a:r>
                <a:rPr lang="bn-IN" sz="4800" dirty="0" smtClean="0">
                  <a:ln w="12700">
                    <a:solidFill>
                      <a:sysClr val="windowText" lastClr="000000"/>
                    </a:solidFill>
                    <a:prstDash val="solid"/>
                  </a:ln>
                  <a:solidFill>
                    <a:srgbClr val="7030A0"/>
                  </a:solidFill>
                  <a:latin typeface="NikoshBAN" pitchFamily="2" charset="0"/>
                  <a:cs typeface="NikoshBAN" pitchFamily="2" charset="0"/>
                </a:rPr>
                <a:t>১২</a:t>
              </a:r>
              <a:endParaRPr lang="en-US" sz="4800" cap="none" spc="0" dirty="0">
                <a:ln w="12700">
                  <a:solidFill>
                    <a:sysClr val="windowText" lastClr="000000"/>
                  </a:solidFill>
                  <a:prstDash val="solid"/>
                </a:ln>
                <a:solidFill>
                  <a:srgbClr val="7030A0"/>
                </a:solidFill>
                <a:latin typeface="NikoshBAN" pitchFamily="2" charset="0"/>
                <a:cs typeface="NikoshBAN" pitchFamily="2" charset="0"/>
              </a:endParaRPr>
            </a:p>
          </p:txBody>
        </p:sp>
      </p:grpSp>
      <p:sp>
        <p:nvSpPr>
          <p:cNvPr id="16" name="TextBox 15"/>
          <p:cNvSpPr txBox="1"/>
          <p:nvPr/>
        </p:nvSpPr>
        <p:spPr>
          <a:xfrm>
            <a:off x="533400" y="5527613"/>
            <a:ext cx="8077200" cy="707886"/>
          </a:xfrm>
          <a:prstGeom prst="rect">
            <a:avLst/>
          </a:prstGeom>
          <a:noFill/>
        </p:spPr>
        <p:txBody>
          <a:bodyPr wrap="square" rtlCol="0">
            <a:spAutoFit/>
          </a:bodyPr>
          <a:lstStyle/>
          <a:p>
            <a:r>
              <a:rPr lang="bn-IN" sz="4000" b="1" dirty="0" smtClean="0">
                <a:latin typeface="NikoshBAN" pitchFamily="2" charset="0"/>
                <a:cs typeface="NikoshBAN" pitchFamily="2" charset="0"/>
              </a:rPr>
              <a:t>উপরের উপাত্তগুলো দিয়ে একটি তথ্য ছক তৈরি কর। </a:t>
            </a:r>
            <a:endParaRPr lang="en-US" sz="4000" b="1" dirty="0">
              <a:latin typeface="NikoshBAN" pitchFamily="2" charset="0"/>
              <a:cs typeface="NikoshBAN" pitchFamily="2" charset="0"/>
            </a:endParaRPr>
          </a:p>
        </p:txBody>
      </p:sp>
    </p:spTree>
    <p:extLst>
      <p:ext uri="{BB962C8B-B14F-4D97-AF65-F5344CB8AC3E}">
        <p14:creationId xmlns:p14="http://schemas.microsoft.com/office/powerpoint/2010/main" val="3494043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92928786"/>
              </p:ext>
            </p:extLst>
          </p:nvPr>
        </p:nvGraphicFramePr>
        <p:xfrm>
          <a:off x="317500" y="1066800"/>
          <a:ext cx="8509000" cy="3429000"/>
        </p:xfrm>
        <a:graphic>
          <a:graphicData uri="http://schemas.openxmlformats.org/drawingml/2006/table">
            <a:tbl>
              <a:tblPr firstRow="1" bandRow="1">
                <a:tableStyleId>{5C22544A-7EE6-4342-B048-85BDC9FD1C3A}</a:tableStyleId>
              </a:tblPr>
              <a:tblGrid>
                <a:gridCol w="3015000"/>
                <a:gridCol w="670000"/>
                <a:gridCol w="670000"/>
                <a:gridCol w="603000"/>
                <a:gridCol w="201000"/>
                <a:gridCol w="402000"/>
                <a:gridCol w="603000"/>
                <a:gridCol w="603000"/>
                <a:gridCol w="335000"/>
                <a:gridCol w="268000"/>
                <a:gridCol w="536000"/>
                <a:gridCol w="603000"/>
              </a:tblGrid>
              <a:tr h="457200">
                <a:tc>
                  <a:txBody>
                    <a:bodyPr/>
                    <a:lstStyle/>
                    <a:p>
                      <a:pPr algn="ctr"/>
                      <a:r>
                        <a:rPr lang="en-US" sz="2400" b="0" dirty="0" err="1"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ঘটনা</a:t>
                      </a:r>
                      <a:r>
                        <a:rPr lang="en-US" sz="2400" b="0" dirty="0"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2400" b="0" dirty="0" err="1"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বা</a:t>
                      </a:r>
                      <a:r>
                        <a:rPr lang="en-US" sz="2400" b="0" dirty="0"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en-US" sz="2400" b="0" dirty="0" err="1" smtClean="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rPr>
                        <a:t>প্রেক্ষাপট</a:t>
                      </a:r>
                      <a:endParaRPr lang="en-US" sz="2400" b="0" dirty="0">
                        <a:solidFill>
                          <a:schemeClr val="accent6">
                            <a:lumMod val="75000"/>
                          </a:schemeClr>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algn="ctr"/>
                      <a:r>
                        <a:rPr lang="en-US" sz="2400"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উপাত্ত</a:t>
                      </a:r>
                      <a:endParaRPr lang="en-US" sz="24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62000">
                <a:tc rowSpan="2">
                  <a:txBody>
                    <a:bodyPr/>
                    <a:lstStyle/>
                    <a:p>
                      <a:endParaRPr lang="en-US" sz="2400" dirty="0">
                        <a:solidFill>
                          <a:schemeClr val="tx1"/>
                        </a:solidFill>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পলি</a:t>
                      </a: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জলি</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জবা</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কণা</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সুমি</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মিন্টু</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a:t>
                      </a:r>
                      <a:r>
                        <a:rPr lang="en-US" sz="2400" baseline="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লু</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রেনু</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ইতি</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62000">
                <a:tc v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হ্যাঁ</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না</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হ্যাঁ</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না</a:t>
                      </a: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হ্যাঁ</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হ্যাঁ</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না</a:t>
                      </a: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না</a:t>
                      </a: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হ্যাঁ</a:t>
                      </a:r>
                      <a:endParaRPr lang="en-US"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33400">
                <a:tc>
                  <a:txBody>
                    <a:bodyPr/>
                    <a:lstStyle/>
                    <a:p>
                      <a:endParaRPr lang="en-US" sz="2400" dirty="0">
                        <a:solidFill>
                          <a:schemeClr val="tx1"/>
                        </a:solidFill>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r>
                        <a:rPr lang="en-US" sz="2800" dirty="0" smtClean="0">
                          <a:solidFill>
                            <a:schemeClr val="tx1"/>
                          </a:solidFill>
                          <a:latin typeface="NikoshBAN" pitchFamily="2" charset="0"/>
                          <a:cs typeface="NikoshBAN" pitchFamily="2" charset="0"/>
                        </a:rPr>
                        <a:t>১৯৯৭১০১৩৩৪০৬৯৯৯৯৭</a:t>
                      </a:r>
                      <a:endParaRPr lang="en-US" dirty="0">
                        <a:solidFill>
                          <a:schemeClr val="tx1"/>
                        </a:solidFill>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rowSpan="2">
                  <a:txBody>
                    <a:bodyPr/>
                    <a:lstStyle/>
                    <a:p>
                      <a:endParaRPr lang="en-US" sz="2400" dirty="0">
                        <a:solidFill>
                          <a:schemeClr val="tx1"/>
                        </a:solidFill>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দিন</a:t>
                      </a:r>
                      <a:r>
                        <a:rPr lang="en-US" sz="2400" baseline="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মাস</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24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বছর</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v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৩১</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১২</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24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২০০০</a:t>
                      </a:r>
                      <a:endParaRPr lang="en-US" sz="240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TextBox 3"/>
          <p:cNvSpPr txBox="1"/>
          <p:nvPr/>
        </p:nvSpPr>
        <p:spPr>
          <a:xfrm>
            <a:off x="762001" y="3581400"/>
            <a:ext cx="1829992" cy="954107"/>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জবার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তারিখ</a:t>
            </a:r>
            <a:endParaRPr lang="en-US" sz="2800" dirty="0">
              <a:latin typeface="NikoshBAN" pitchFamily="2" charset="0"/>
              <a:cs typeface="NikoshBAN" pitchFamily="2" charset="0"/>
            </a:endParaRPr>
          </a:p>
        </p:txBody>
      </p:sp>
      <p:sp>
        <p:nvSpPr>
          <p:cNvPr id="5" name="TextBox 4"/>
          <p:cNvSpPr txBox="1"/>
          <p:nvPr/>
        </p:nvSpPr>
        <p:spPr>
          <a:xfrm>
            <a:off x="317499" y="3058180"/>
            <a:ext cx="2984501"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ইতির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নিবন্ধন</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নম্বর</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6" name="TextBox 5"/>
          <p:cNvSpPr txBox="1"/>
          <p:nvPr/>
        </p:nvSpPr>
        <p:spPr>
          <a:xfrm>
            <a:off x="317500" y="1607389"/>
            <a:ext cx="2984501" cy="1569660"/>
          </a:xfrm>
          <a:prstGeom prst="rect">
            <a:avLst/>
          </a:prstGeom>
          <a:noFill/>
        </p:spPr>
        <p:txBody>
          <a:bodyPr wrap="square" rtlCol="0">
            <a:spAutoFit/>
          </a:bodyPr>
          <a:lstStyle/>
          <a:p>
            <a:r>
              <a:rPr lang="en-US" sz="2400" dirty="0" err="1" smtClean="0">
                <a:latin typeface="NikoshBAN" pitchFamily="2" charset="0"/>
                <a:cs typeface="NikoshBAN" pitchFamily="2" charset="0"/>
              </a:rPr>
              <a:t>তোমার</a:t>
            </a:r>
            <a:r>
              <a:rPr lang="en-US" sz="2400" dirty="0" smtClean="0">
                <a:latin typeface="NikoshBAN" pitchFamily="2" charset="0"/>
                <a:cs typeface="NikoshBAN" pitchFamily="2" charset="0"/>
              </a:rPr>
              <a:t> </a:t>
            </a:r>
            <a:r>
              <a:rPr lang="en-US" sz="2400" dirty="0" err="1">
                <a:latin typeface="NikoshBAN" pitchFamily="2" charset="0"/>
                <a:cs typeface="NikoshBAN" pitchFamily="2" charset="0"/>
              </a:rPr>
              <a:t>ক্লাসের</a:t>
            </a:r>
            <a:r>
              <a:rPr lang="en-US" sz="2400" dirty="0">
                <a:latin typeface="NikoshBAN" pitchFamily="2" charset="0"/>
                <a:cs typeface="NikoshBAN" pitchFamily="2" charset="0"/>
              </a:rPr>
              <a:t> ৯ </a:t>
            </a:r>
            <a:r>
              <a:rPr lang="en-US" sz="2400" dirty="0" err="1">
                <a:latin typeface="NikoshBAN" pitchFamily="2" charset="0"/>
                <a:cs typeface="NikoshBAN" pitchFamily="2" charset="0"/>
              </a:rPr>
              <a:t>জন</a:t>
            </a:r>
            <a:r>
              <a:rPr lang="en-US" sz="2400" dirty="0">
                <a:latin typeface="NikoshBAN" pitchFamily="2" charset="0"/>
                <a:cs typeface="NikoshBAN" pitchFamily="2" charset="0"/>
              </a:rPr>
              <a:t> </a:t>
            </a:r>
            <a:r>
              <a:rPr lang="en-US" sz="2400" dirty="0" err="1">
                <a:latin typeface="NikoshBAN" pitchFamily="2" charset="0"/>
                <a:cs typeface="NikoshBAN" pitchFamily="2" charset="0"/>
              </a:rPr>
              <a:t>ছাত্রছাত্রীকে</a:t>
            </a:r>
            <a:r>
              <a:rPr lang="en-US" sz="2400" dirty="0">
                <a:latin typeface="NikoshBAN" pitchFamily="2" charset="0"/>
                <a:cs typeface="NikoshBAN" pitchFamily="2" charset="0"/>
              </a:rPr>
              <a:t> </a:t>
            </a:r>
            <a:r>
              <a:rPr lang="en-US" sz="2400" dirty="0" err="1">
                <a:latin typeface="NikoshBAN" pitchFamily="2" charset="0"/>
                <a:cs typeface="NikoshBAN" pitchFamily="2" charset="0"/>
              </a:rPr>
              <a:t>জিজ্ঞেস</a:t>
            </a:r>
            <a:r>
              <a:rPr lang="en-US" sz="2400" dirty="0">
                <a:latin typeface="NikoshBAN" pitchFamily="2" charset="0"/>
                <a:cs typeface="NikoshBAN" pitchFamily="2" charset="0"/>
              </a:rPr>
              <a:t> </a:t>
            </a:r>
            <a:r>
              <a:rPr lang="en-US" sz="2400" dirty="0" err="1">
                <a:latin typeface="NikoshBAN" pitchFamily="2" charset="0"/>
                <a:cs typeface="NikoshBAN" pitchFamily="2" charset="0"/>
              </a:rPr>
              <a:t>করা</a:t>
            </a:r>
            <a:r>
              <a:rPr lang="en-US" sz="2400" dirty="0">
                <a:latin typeface="NikoshBAN" pitchFamily="2" charset="0"/>
                <a:cs typeface="NikoshBAN" pitchFamily="2" charset="0"/>
              </a:rPr>
              <a:t> </a:t>
            </a:r>
            <a:r>
              <a:rPr lang="en-US" sz="2400" dirty="0" err="1">
                <a:latin typeface="NikoshBAN" pitchFamily="2" charset="0"/>
                <a:cs typeface="NikoshBAN" pitchFamily="2" charset="0"/>
              </a:rPr>
              <a:t>হয়েছে</a:t>
            </a:r>
            <a:r>
              <a:rPr lang="en-US" sz="2400" dirty="0">
                <a:latin typeface="NikoshBAN" pitchFamily="2" charset="0"/>
                <a:cs typeface="NikoshBAN" pitchFamily="2" charset="0"/>
              </a:rPr>
              <a:t> </a:t>
            </a:r>
            <a:r>
              <a:rPr lang="en-US" sz="2400" dirty="0" err="1">
                <a:latin typeface="NikoshBAN" pitchFamily="2" charset="0"/>
                <a:cs typeface="NikoshBAN" pitchFamily="2" charset="0"/>
              </a:rPr>
              <a:t>তোমরা</a:t>
            </a:r>
            <a:r>
              <a:rPr lang="en-US" sz="2400" dirty="0">
                <a:latin typeface="NikoshBAN" pitchFamily="2" charset="0"/>
                <a:cs typeface="NikoshBAN" pitchFamily="2" charset="0"/>
              </a:rPr>
              <a:t> </a:t>
            </a:r>
            <a:r>
              <a:rPr lang="en-US" sz="2400" dirty="0" err="1">
                <a:latin typeface="NikoshBAN" pitchFamily="2" charset="0"/>
                <a:cs typeface="NikoshBAN" pitchFamily="2" charset="0"/>
              </a:rPr>
              <a:t>কি</a:t>
            </a:r>
            <a:r>
              <a:rPr lang="en-US" sz="2400" dirty="0">
                <a:latin typeface="NikoshBAN" pitchFamily="2" charset="0"/>
                <a:cs typeface="NikoshBAN" pitchFamily="2" charset="0"/>
              </a:rPr>
              <a:t> </a:t>
            </a:r>
            <a:r>
              <a:rPr lang="en-US" sz="2400" dirty="0" err="1">
                <a:latin typeface="NikoshBAN" pitchFamily="2" charset="0"/>
                <a:cs typeface="NikoshBAN" pitchFamily="2" charset="0"/>
              </a:rPr>
              <a:t>ঘুমানোর</a:t>
            </a:r>
            <a:r>
              <a:rPr lang="en-US" sz="2400" dirty="0">
                <a:latin typeface="NikoshBAN" pitchFamily="2" charset="0"/>
                <a:cs typeface="NikoshBAN" pitchFamily="2" charset="0"/>
              </a:rPr>
              <a:t> </a:t>
            </a:r>
            <a:r>
              <a:rPr lang="en-US" sz="2400" dirty="0" err="1">
                <a:latin typeface="NikoshBAN" pitchFamily="2" charset="0"/>
                <a:cs typeface="NikoshBAN" pitchFamily="2" charset="0"/>
              </a:rPr>
              <a:t>আগে</a:t>
            </a:r>
            <a:r>
              <a:rPr lang="en-US" sz="2400" dirty="0">
                <a:latin typeface="NikoshBAN" pitchFamily="2" charset="0"/>
                <a:cs typeface="NikoshBAN" pitchFamily="2" charset="0"/>
              </a:rPr>
              <a:t> </a:t>
            </a:r>
            <a:r>
              <a:rPr lang="en-US" sz="2400" dirty="0" err="1">
                <a:latin typeface="NikoshBAN" pitchFamily="2" charset="0"/>
                <a:cs typeface="NikoshBAN" pitchFamily="2" charset="0"/>
              </a:rPr>
              <a:t>দাঁত</a:t>
            </a:r>
            <a:r>
              <a:rPr lang="en-US" sz="2400" dirty="0">
                <a:latin typeface="NikoshBAN" pitchFamily="2" charset="0"/>
                <a:cs typeface="NikoshBAN" pitchFamily="2" charset="0"/>
              </a:rPr>
              <a:t> </a:t>
            </a:r>
            <a:r>
              <a:rPr lang="en-US" sz="2400" dirty="0" err="1">
                <a:latin typeface="NikoshBAN" pitchFamily="2" charset="0"/>
                <a:cs typeface="NikoshBAN" pitchFamily="2" charset="0"/>
              </a:rPr>
              <a:t>ব্রাশ</a:t>
            </a:r>
            <a:r>
              <a:rPr lang="en-US" sz="2400" dirty="0">
                <a:latin typeface="NikoshBAN" pitchFamily="2" charset="0"/>
                <a:cs typeface="NikoshBAN" pitchFamily="2" charset="0"/>
              </a:rPr>
              <a:t> </a:t>
            </a:r>
            <a:r>
              <a:rPr lang="en-US" sz="2400" dirty="0" err="1" smtClean="0">
                <a:latin typeface="NikoshBAN" pitchFamily="2" charset="0"/>
                <a:cs typeface="NikoshBAN" pitchFamily="2" charset="0"/>
              </a:rPr>
              <a:t>কর</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7" name="TextBox 6"/>
          <p:cNvSpPr txBox="1"/>
          <p:nvPr/>
        </p:nvSpPr>
        <p:spPr>
          <a:xfrm>
            <a:off x="1219200" y="152400"/>
            <a:ext cx="6324600" cy="646331"/>
          </a:xfrm>
          <a:prstGeom prst="rect">
            <a:avLst/>
          </a:prstGeom>
          <a:noFill/>
        </p:spPr>
        <p:txBody>
          <a:bodyPr wrap="square" rtlCol="0">
            <a:spAutoFit/>
          </a:bodyPr>
          <a:lstStyle/>
          <a:p>
            <a:pPr algn="ctr"/>
            <a:r>
              <a:rPr lang="en-US" sz="3600" dirty="0" err="1" smtClean="0">
                <a:latin typeface="NikoshBAN" pitchFamily="2" charset="0"/>
                <a:cs typeface="NikoshBAN" pitchFamily="2" charset="0"/>
              </a:rPr>
              <a:t>তালিকাটি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দেখে</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তোমরা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বুঝতে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পারছো</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533327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2509" y="473071"/>
            <a:ext cx="8534400" cy="2232563"/>
            <a:chOff x="304800" y="358237"/>
            <a:chExt cx="8534400" cy="2232563"/>
          </a:xfrm>
        </p:grpSpPr>
        <p:cxnSp>
          <p:nvCxnSpPr>
            <p:cNvPr id="5" name="Straight Connector 4"/>
            <p:cNvCxnSpPr/>
            <p:nvPr/>
          </p:nvCxnSpPr>
          <p:spPr>
            <a:xfrm>
              <a:off x="304800" y="1981200"/>
              <a:ext cx="8534400" cy="0"/>
            </a:xfrm>
            <a:prstGeom prst="line">
              <a:avLst/>
            </a:prstGeom>
            <a:noFill/>
            <a:ln w="25400" cap="flat" cmpd="sng" algn="ctr">
              <a:solidFill>
                <a:srgbClr val="70AD47">
                  <a:lumMod val="75000"/>
                </a:srgbClr>
              </a:solidFill>
              <a:prstDash val="solid"/>
            </a:ln>
            <a:effectLst/>
          </p:spPr>
        </p:cxnSp>
        <p:grpSp>
          <p:nvGrpSpPr>
            <p:cNvPr id="6" name="Group 5"/>
            <p:cNvGrpSpPr/>
            <p:nvPr/>
          </p:nvGrpSpPr>
          <p:grpSpPr>
            <a:xfrm>
              <a:off x="1676400" y="358237"/>
              <a:ext cx="5998263" cy="2232563"/>
              <a:chOff x="2376711" y="76200"/>
              <a:chExt cx="6699319" cy="2625437"/>
            </a:xfrm>
          </p:grpSpPr>
          <p:sp>
            <p:nvSpPr>
              <p:cNvPr id="7" name="TextBox 6"/>
              <p:cNvSpPr txBox="1"/>
              <p:nvPr/>
            </p:nvSpPr>
            <p:spPr>
              <a:xfrm>
                <a:off x="5780951" y="730233"/>
                <a:ext cx="3295079" cy="977231"/>
              </a:xfrm>
              <a:prstGeom prst="rect">
                <a:avLst/>
              </a:prstGeom>
              <a:solidFill>
                <a:srgbClr val="00B050"/>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bn-BD" sz="4400" b="1" i="0" u="none" strike="noStrike" kern="1100" cap="all" spc="0" normalizeH="0" baseline="0" noProof="0" dirty="0" smtClean="0">
                    <a:ln w="9000" cmpd="sng">
                      <a:solidFill>
                        <a:srgbClr val="FFC000">
                          <a:shade val="50000"/>
                          <a:satMod val="120000"/>
                        </a:srgbClr>
                      </a:solidFill>
                      <a:prstDash val="solid"/>
                    </a:ln>
                    <a:effectLst>
                      <a:reflection blurRad="12700" stA="28000" endPos="45000" dist="1000" dir="5400000" sy="-100000" algn="bl" rotWithShape="0"/>
                    </a:effectLst>
                    <a:uLnTx/>
                    <a:uFillTx/>
                    <a:latin typeface="SolaimanLipi" pitchFamily="65" charset="0"/>
                    <a:ea typeface="NikoshBAN" pitchFamily="2" charset="0"/>
                    <a:cs typeface="SolaimanLipi" pitchFamily="65" charset="0"/>
                    <a:sym typeface="Wingdings"/>
                  </a:rPr>
                  <a:t></a:t>
                </a:r>
                <a:r>
                  <a:rPr kumimoji="0" lang="bn-BD" sz="4800" b="1" i="0" u="none" strike="noStrike" kern="0" cap="none" spc="0" normalizeH="0" baseline="0" noProof="0" dirty="0" smtClean="0">
                    <a:ln w="1905"/>
                    <a:effectLst>
                      <a:innerShdw blurRad="69850" dist="43180" dir="5400000">
                        <a:srgbClr val="000000">
                          <a:alpha val="65000"/>
                        </a:srgbClr>
                      </a:innerShdw>
                    </a:effectLst>
                    <a:uLnTx/>
                    <a:uFillTx/>
                    <a:latin typeface="NikoshBAN" pitchFamily="2" charset="0"/>
                    <a:cs typeface="NikoshBAN" pitchFamily="2" charset="0"/>
                  </a:rPr>
                  <a:t>দল</a:t>
                </a:r>
                <a:r>
                  <a:rPr lang="en-US" sz="4800" kern="0" dirty="0" err="1" smtClean="0">
                    <a:ln w="1905"/>
                    <a:latin typeface="NikoshBAN" pitchFamily="2" charset="0"/>
                    <a:cs typeface="NikoshBAN" pitchFamily="2" charset="0"/>
                  </a:rPr>
                  <a:t>গত</a:t>
                </a:r>
                <a:r>
                  <a:rPr lang="en-US" sz="4800" kern="0" dirty="0" smtClean="0">
                    <a:ln w="1905"/>
                    <a:latin typeface="NikoshBAN" pitchFamily="2" charset="0"/>
                    <a:cs typeface="NikoshBAN" pitchFamily="2" charset="0"/>
                  </a:rPr>
                  <a:t> </a:t>
                </a:r>
                <a:r>
                  <a:rPr kumimoji="0" lang="bn-BD" sz="4800" b="1" i="0" u="none" strike="noStrike" kern="0" cap="none" spc="0" normalizeH="0" baseline="0" noProof="0" dirty="0" smtClean="0">
                    <a:ln w="1905"/>
                    <a:effectLst>
                      <a:innerShdw blurRad="69850" dist="43180" dir="5400000">
                        <a:srgbClr val="000000">
                          <a:alpha val="65000"/>
                        </a:srgbClr>
                      </a:innerShdw>
                    </a:effectLst>
                    <a:uLnTx/>
                    <a:uFillTx/>
                    <a:latin typeface="NikoshBAN" pitchFamily="2" charset="0"/>
                    <a:cs typeface="NikoshBAN" pitchFamily="2" charset="0"/>
                  </a:rPr>
                  <a:t>কাজ</a:t>
                </a:r>
                <a:r>
                  <a:rPr kumimoji="0" lang="en-US" sz="4800" b="1" i="0" u="none" strike="noStrike" kern="0" cap="none" spc="0" normalizeH="0" baseline="0" noProof="0" dirty="0" smtClean="0">
                    <a:ln w="1905"/>
                    <a:effectLst>
                      <a:innerShdw blurRad="69850" dist="43180" dir="5400000">
                        <a:srgbClr val="000000">
                          <a:alpha val="65000"/>
                        </a:srgbClr>
                      </a:innerShdw>
                    </a:effectLst>
                    <a:uLnTx/>
                    <a:uFillTx/>
                    <a:latin typeface="NikoshBAN" pitchFamily="2" charset="0"/>
                    <a:cs typeface="NikoshBAN" pitchFamily="2" charset="0"/>
                  </a:rPr>
                  <a:t> </a:t>
                </a:r>
                <a:r>
                  <a:rPr kumimoji="0" lang="bn-BD" sz="4800" b="1" i="0" u="none" strike="noStrike" kern="0" cap="none" spc="0" normalizeH="0" baseline="0" noProof="0" dirty="0" smtClean="0">
                    <a:ln w="1905"/>
                    <a:effectLst>
                      <a:innerShdw blurRad="69850" dist="43180" dir="5400000">
                        <a:srgbClr val="000000">
                          <a:alpha val="65000"/>
                        </a:srgbClr>
                      </a:innerShdw>
                    </a:effectLst>
                    <a:uLnTx/>
                    <a:uFillTx/>
                    <a:latin typeface="NikoshBAN" pitchFamily="2" charset="0"/>
                    <a:cs typeface="NikoshBAN" pitchFamily="2" charset="0"/>
                  </a:rPr>
                  <a:t> </a:t>
                </a:r>
                <a:endParaRPr kumimoji="0" lang="en-US" sz="4800" b="1" i="0" u="none" strike="noStrike" kern="0" cap="none" spc="0" normalizeH="0" baseline="0" noProof="0" dirty="0">
                  <a:ln w="1905"/>
                  <a:effectLst>
                    <a:innerShdw blurRad="69850" dist="43180" dir="5400000">
                      <a:srgbClr val="000000">
                        <a:alpha val="65000"/>
                      </a:srgbClr>
                    </a:innerShdw>
                  </a:effectLst>
                  <a:uLnTx/>
                  <a:uFillTx/>
                  <a:latin typeface="NikoshBAN" pitchFamily="2" charset="0"/>
                  <a:cs typeface="NikoshBAN" pitchFamily="2"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6711" y="76200"/>
                <a:ext cx="3124200" cy="2625437"/>
              </a:xfrm>
              <a:prstGeom prst="ellipse">
                <a:avLst/>
              </a:prstGeom>
              <a:ln w="31750">
                <a:solidFill>
                  <a:sysClr val="windowText" lastClr="000000"/>
                </a:solidFill>
                <a:miter lim="800000"/>
                <a:headEnd/>
                <a:tailEnd/>
              </a:ln>
              <a:effectLst>
                <a:softEdge rad="112500"/>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2376711" y="76200"/>
                <a:ext cx="3124200" cy="2625437"/>
              </a:xfrm>
              <a:prstGeom prst="ellipse">
                <a:avLst/>
              </a:prstGeom>
              <a:noFill/>
              <a:ln w="44450" cap="flat" cmpd="thickThin"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grpSp>
      <p:sp>
        <p:nvSpPr>
          <p:cNvPr id="2" name="TextBox 1"/>
          <p:cNvSpPr txBox="1"/>
          <p:nvPr/>
        </p:nvSpPr>
        <p:spPr>
          <a:xfrm>
            <a:off x="678873" y="2895600"/>
            <a:ext cx="8001000" cy="2554545"/>
          </a:xfrm>
          <a:prstGeom prst="rect">
            <a:avLst/>
          </a:prstGeom>
          <a:noFill/>
        </p:spPr>
        <p:txBody>
          <a:bodyPr wrap="square" rtlCol="0">
            <a:spAutoFit/>
          </a:bodyPr>
          <a:lstStyle/>
          <a:p>
            <a:r>
              <a:rPr lang="bn-BD" sz="3200" dirty="0" smtClean="0">
                <a:latin typeface="NikoshBAN" pitchFamily="2" charset="0"/>
                <a:cs typeface="NikoshBAN" pitchFamily="2" charset="0"/>
              </a:rPr>
              <a:t>একটা কাগজে কোন উপাত্ত লিখে তোমার বন্ধুকে দাও। তাকে অনুমান করতে বল, এই উপাত্তগুলোর অর্থ কী? সে যদি অনুমান করতে না পারে তাহলে সে তোমাকে দশটি প্রশ্ন করতে পারবে। প্রশ্নগুলো এমন হতে </a:t>
            </a:r>
            <a:r>
              <a:rPr lang="bn-BD" sz="3200" smtClean="0">
                <a:latin typeface="NikoshBAN" pitchFamily="2" charset="0"/>
                <a:cs typeface="NikoshBAN" pitchFamily="2" charset="0"/>
              </a:rPr>
              <a:t>হবে </a:t>
            </a:r>
            <a:r>
              <a:rPr lang="bn-BD" sz="3200" smtClean="0">
                <a:latin typeface="NikoshBAN" pitchFamily="2" charset="0"/>
                <a:cs typeface="NikoshBAN" pitchFamily="2" charset="0"/>
              </a:rPr>
              <a:t>যেটা </a:t>
            </a:r>
            <a:r>
              <a:rPr lang="bn-BD" sz="3200" dirty="0" smtClean="0">
                <a:latin typeface="NikoshBAN" pitchFamily="2" charset="0"/>
                <a:cs typeface="NikoshBAN" pitchFamily="2" charset="0"/>
              </a:rPr>
              <a:t>তুমি উত্তর দিবে শুধু “হাঁ” কিংবা “না” বলে।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498467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09266"/>
            <a:ext cx="8534400" cy="2062103"/>
          </a:xfrm>
          <a:prstGeom prst="rect">
            <a:avLst/>
          </a:prstGeom>
          <a:noFill/>
        </p:spPr>
        <p:txBody>
          <a:bodyPr wrap="square" rtlCol="0">
            <a:spAutoFit/>
          </a:bodyPr>
          <a:lstStyle/>
          <a:p>
            <a:r>
              <a:rPr lang="bn-BD" sz="3200" dirty="0" smtClean="0">
                <a:latin typeface="NikoshBAN" pitchFamily="2" charset="0"/>
                <a:cs typeface="NikoshBAN" pitchFamily="2" charset="0"/>
              </a:rPr>
              <a:t>সম্ভাব্য সমাধান</a:t>
            </a:r>
          </a:p>
          <a:p>
            <a:r>
              <a:rPr lang="bn-BD" sz="2400" dirty="0" smtClean="0">
                <a:latin typeface="NikoshBAN" pitchFamily="2" charset="0"/>
                <a:cs typeface="NikoshBAN" pitchFamily="2" charset="0"/>
              </a:rPr>
              <a:t>আমি আমার বন্ধুকে একটি তথ্য দিলাম। তথ্যটি হল- </a:t>
            </a:r>
            <a:r>
              <a:rPr lang="en-US" sz="2400" dirty="0" smtClean="0">
                <a:latin typeface="NikoshBAN" pitchFamily="2" charset="0"/>
                <a:cs typeface="NikoshBAN" pitchFamily="2" charset="0"/>
              </a:rPr>
              <a:t>A+</a:t>
            </a:r>
            <a:r>
              <a:rPr lang="bn-IN" sz="2400" dirty="0" smtClean="0">
                <a:latin typeface="NikoshBAN" pitchFamily="2" charset="0"/>
                <a:cs typeface="NikoshBAN" pitchFamily="2" charset="0"/>
              </a:rPr>
              <a:t> </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সে এই তথ্য দেখে কোন কিছু বুঝতে পারল না । তারপর তাকে দশটি প্রশ্ন করতে বললাম।</a:t>
            </a:r>
            <a:endParaRPr lang="bn-IN" sz="2400" dirty="0" smtClean="0">
              <a:latin typeface="NikoshBAN" pitchFamily="2" charset="0"/>
              <a:cs typeface="NikoshBAN" pitchFamily="2" charset="0"/>
            </a:endParaRPr>
          </a:p>
          <a:p>
            <a:r>
              <a:rPr lang="bn-BD" sz="2400" dirty="0" smtClean="0">
                <a:latin typeface="NikoshBAN" pitchFamily="2" charset="0"/>
                <a:cs typeface="NikoshBAN" pitchFamily="2" charset="0"/>
              </a:rPr>
              <a:t>সে যে দশটি প্রশ্ন করল তা নিচে সংযুক্ত করা হল যার মাধ্যমে সে এই উপাত্ত সম্পর্কে বুঝতে</a:t>
            </a:r>
            <a:r>
              <a:rPr lang="bn-IN" sz="2400" dirty="0" smtClean="0">
                <a:latin typeface="NikoshBAN" pitchFamily="2" charset="0"/>
                <a:cs typeface="NikoshBAN" pitchFamily="2" charset="0"/>
              </a:rPr>
              <a:t> </a:t>
            </a:r>
            <a:r>
              <a:rPr lang="bn-BD" sz="2400" dirty="0" smtClean="0">
                <a:latin typeface="NikoshBAN" pitchFamily="2" charset="0"/>
                <a:cs typeface="NikoshBAN" pitchFamily="2" charset="0"/>
              </a:rPr>
              <a:t>পারল। </a:t>
            </a:r>
          </a:p>
        </p:txBody>
      </p:sp>
      <p:graphicFrame>
        <p:nvGraphicFramePr>
          <p:cNvPr id="3" name="Table 2"/>
          <p:cNvGraphicFramePr>
            <a:graphicFrameLocks noGrp="1"/>
          </p:cNvGraphicFramePr>
          <p:nvPr>
            <p:extLst>
              <p:ext uri="{D42A27DB-BD31-4B8C-83A1-F6EECF244321}">
                <p14:modId xmlns:p14="http://schemas.microsoft.com/office/powerpoint/2010/main" val="735544230"/>
              </p:ext>
            </p:extLst>
          </p:nvPr>
        </p:nvGraphicFramePr>
        <p:xfrm>
          <a:off x="1371600" y="2209800"/>
          <a:ext cx="5334000" cy="4358640"/>
        </p:xfrm>
        <a:graphic>
          <a:graphicData uri="http://schemas.openxmlformats.org/drawingml/2006/table">
            <a:tbl>
              <a:tblPr firstRow="1" bandRow="1"/>
              <a:tblGrid>
                <a:gridCol w="4191000"/>
                <a:gridCol w="1143000"/>
              </a:tblGrid>
              <a:tr h="358833">
                <a:tc>
                  <a:txBody>
                    <a:bodyPr/>
                    <a:lstStyle/>
                    <a:p>
                      <a:r>
                        <a:rPr lang="bn-BD" sz="2000" b="1" dirty="0" smtClean="0">
                          <a:effectLst/>
                          <a:latin typeface="NikoshBAN" pitchFamily="2" charset="0"/>
                          <a:cs typeface="NikoshBAN" pitchFamily="2" charset="0"/>
                        </a:rPr>
                        <a:t>প্রশ্ন</a:t>
                      </a:r>
                      <a:r>
                        <a:rPr lang="bn-BD" sz="2000" b="1" baseline="0" dirty="0" smtClean="0">
                          <a:effectLst/>
                          <a:latin typeface="NikoshBAN" pitchFamily="2" charset="0"/>
                          <a:cs typeface="NikoshBAN" pitchFamily="2" charset="0"/>
                        </a:rPr>
                        <a:t>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উত্তর</a:t>
                      </a:r>
                      <a:r>
                        <a:rPr lang="bn-BD" sz="2000" b="1" baseline="0" dirty="0" smtClean="0">
                          <a:effectLst/>
                          <a:latin typeface="NikoshBAN" pitchFamily="2" charset="0"/>
                          <a:cs typeface="NikoshBAN" pitchFamily="2" charset="0"/>
                        </a:rPr>
                        <a:t>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কারও পরীক্ষার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হ্যাঁ</a:t>
                      </a:r>
                      <a:r>
                        <a:rPr lang="bn-BD" sz="2000" b="1" baseline="0" dirty="0" smtClean="0">
                          <a:effectLst/>
                          <a:latin typeface="NikoshBAN" pitchFamily="2" charset="0"/>
                          <a:cs typeface="NikoshBAN" pitchFamily="2" charset="0"/>
                        </a:rPr>
                        <a:t>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 তোমার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না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 আমাদের  শ্রেণির কারও ফলাফল ? </a:t>
                      </a:r>
                      <a:endParaRPr lang="en-US" sz="2000" b="1" dirty="0">
                        <a:effectLst/>
                        <a:latin typeface="NikoshBAN" pitchFamily="2" charset="0"/>
                        <a:cs typeface="NikoshBAN"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000" b="1" dirty="0" smtClean="0">
                          <a:effectLst/>
                          <a:latin typeface="NikoshBAN" pitchFamily="2" charset="0"/>
                          <a:cs typeface="NikoshBAN" pitchFamily="2" charset="0"/>
                        </a:rPr>
                        <a:t>হ্যাঁ</a:t>
                      </a:r>
                      <a:r>
                        <a:rPr lang="bn-BD" sz="2000" b="1" baseline="0" dirty="0" smtClean="0">
                          <a:effectLst/>
                          <a:latin typeface="NikoshBAN" pitchFamily="2" charset="0"/>
                          <a:cs typeface="NikoshBAN" pitchFamily="2" charset="0"/>
                        </a:rPr>
                        <a:t> </a:t>
                      </a:r>
                      <a:endParaRPr lang="en-US" sz="2000" b="1" dirty="0" smtClean="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 কী</a:t>
                      </a:r>
                      <a:r>
                        <a:rPr lang="bn-BD" sz="2000" b="1" baseline="0" dirty="0" smtClean="0">
                          <a:effectLst/>
                          <a:latin typeface="NikoshBAN" pitchFamily="2" charset="0"/>
                          <a:cs typeface="NikoshBAN" pitchFamily="2" charset="0"/>
                        </a:rPr>
                        <a:t> করিমের  পরীক্ষার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না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 মীমের পরীক্ষার ? </a:t>
                      </a:r>
                      <a:endParaRPr lang="en-US" sz="2000" b="1" dirty="0">
                        <a:effectLst/>
                        <a:latin typeface="NikoshBAN" pitchFamily="2" charset="0"/>
                        <a:cs typeface="NikoshBAN"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000" b="1" dirty="0" smtClean="0">
                          <a:effectLst/>
                          <a:latin typeface="NikoshBAN" pitchFamily="2" charset="0"/>
                          <a:cs typeface="NikoshBAN" pitchFamily="2" charset="0"/>
                        </a:rPr>
                        <a:t>হ্যাঁ</a:t>
                      </a:r>
                      <a:r>
                        <a:rPr lang="bn-BD" sz="2000" b="1" baseline="0" dirty="0" smtClean="0">
                          <a:effectLst/>
                          <a:latin typeface="NikoshBAN" pitchFamily="2" charset="0"/>
                          <a:cs typeface="NikoshBAN" pitchFamily="2" charset="0"/>
                        </a:rPr>
                        <a:t> </a:t>
                      </a:r>
                      <a:endParaRPr lang="en-US" sz="2000" b="1" dirty="0" smtClean="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 কী মীমের মোট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না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 মীমের একটি বিষয়ের ফলাফল ? </a:t>
                      </a:r>
                      <a:endParaRPr lang="en-US" sz="2000" b="1" dirty="0">
                        <a:effectLst/>
                        <a:latin typeface="NikoshBAN" pitchFamily="2" charset="0"/>
                        <a:cs typeface="NikoshBAN"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000" b="1" dirty="0" smtClean="0">
                          <a:effectLst/>
                          <a:latin typeface="NikoshBAN" pitchFamily="2" charset="0"/>
                          <a:cs typeface="NikoshBAN" pitchFamily="2" charset="0"/>
                        </a:rPr>
                        <a:t>হ্যাঁ</a:t>
                      </a:r>
                      <a:r>
                        <a:rPr lang="bn-BD" sz="2000" b="1" baseline="0" dirty="0" smtClean="0">
                          <a:effectLst/>
                          <a:latin typeface="NikoshBAN" pitchFamily="2" charset="0"/>
                          <a:cs typeface="NikoshBAN" pitchFamily="2" charset="0"/>
                        </a:rPr>
                        <a:t> </a:t>
                      </a:r>
                      <a:endParaRPr lang="en-US" sz="2000" b="1" dirty="0" smtClean="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 কী মীমের গণিত বিষয়ের</a:t>
                      </a:r>
                      <a:r>
                        <a:rPr lang="bn-BD" sz="2000" b="1" baseline="0" dirty="0" smtClean="0">
                          <a:effectLst/>
                          <a:latin typeface="NikoshBAN" pitchFamily="2" charset="0"/>
                          <a:cs typeface="NikoshBAN" pitchFamily="2" charset="0"/>
                        </a:rPr>
                        <a:t>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না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 কী মীমের বিজ্ঞান</a:t>
                      </a:r>
                      <a:r>
                        <a:rPr lang="bn-BD" sz="2000" b="1" baseline="0" dirty="0" smtClean="0">
                          <a:effectLst/>
                          <a:latin typeface="NikoshBAN" pitchFamily="2" charset="0"/>
                          <a:cs typeface="NikoshBAN" pitchFamily="2" charset="0"/>
                        </a:rPr>
                        <a:t> বিষয়ের ফলাফল ? </a:t>
                      </a:r>
                      <a:endParaRPr lang="en-US" sz="2000" b="1" dirty="0">
                        <a:effectLst/>
                        <a:latin typeface="NikoshBAN" pitchFamily="2" charset="0"/>
                        <a:cs typeface="NikoshBAN" pitchFamily="2" charset="0"/>
                      </a:endParaRPr>
                    </a:p>
                  </a:txBody>
                  <a:tcPr/>
                </a:tc>
                <a:tc>
                  <a:txBody>
                    <a:bodyPr/>
                    <a:lstStyle/>
                    <a:p>
                      <a:r>
                        <a:rPr lang="bn-BD" sz="2000" b="1" dirty="0" smtClean="0">
                          <a:effectLst/>
                          <a:latin typeface="NikoshBAN" pitchFamily="2" charset="0"/>
                          <a:cs typeface="NikoshBAN" pitchFamily="2" charset="0"/>
                        </a:rPr>
                        <a:t>না </a:t>
                      </a:r>
                      <a:endParaRPr lang="en-US" sz="2000" b="1" dirty="0">
                        <a:effectLst/>
                        <a:latin typeface="NikoshBAN" pitchFamily="2" charset="0"/>
                        <a:cs typeface="NikoshBAN" pitchFamily="2" charset="0"/>
                      </a:endParaRPr>
                    </a:p>
                  </a:txBody>
                  <a:tcPr/>
                </a:tc>
              </a:tr>
              <a:tr h="358833">
                <a:tc>
                  <a:txBody>
                    <a:bodyPr/>
                    <a:lstStyle/>
                    <a:p>
                      <a:r>
                        <a:rPr lang="bn-BD" sz="2000" b="1" dirty="0" smtClean="0">
                          <a:effectLst/>
                          <a:latin typeface="NikoshBAN" pitchFamily="2" charset="0"/>
                          <a:cs typeface="NikoshBAN" pitchFamily="2" charset="0"/>
                        </a:rPr>
                        <a:t>এটা</a:t>
                      </a:r>
                      <a:r>
                        <a:rPr lang="bn-BD" sz="2000" b="1" baseline="0" dirty="0" smtClean="0">
                          <a:effectLst/>
                          <a:latin typeface="NikoshBAN" pitchFamily="2" charset="0"/>
                          <a:cs typeface="NikoshBAN" pitchFamily="2" charset="0"/>
                        </a:rPr>
                        <a:t> কী মীমের ইংরেজি বিষয়ের ফলাফল ? </a:t>
                      </a:r>
                      <a:endParaRPr lang="en-US" sz="2000" b="1" dirty="0">
                        <a:effectLst/>
                        <a:latin typeface="NikoshBAN" pitchFamily="2" charset="0"/>
                        <a:cs typeface="NikoshBAN"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000" b="1" dirty="0" smtClean="0">
                          <a:effectLst/>
                          <a:latin typeface="NikoshBAN" pitchFamily="2" charset="0"/>
                          <a:cs typeface="NikoshBAN" pitchFamily="2" charset="0"/>
                        </a:rPr>
                        <a:t>হ্যাঁ</a:t>
                      </a:r>
                      <a:r>
                        <a:rPr lang="bn-BD" sz="2000" b="1" baseline="0" dirty="0" smtClean="0">
                          <a:effectLst/>
                          <a:latin typeface="NikoshBAN" pitchFamily="2" charset="0"/>
                          <a:cs typeface="NikoshBAN" pitchFamily="2" charset="0"/>
                        </a:rPr>
                        <a:t> </a:t>
                      </a:r>
                      <a:endParaRPr lang="en-US" sz="2000" b="1" dirty="0" smtClean="0">
                        <a:effectLst/>
                        <a:latin typeface="NikoshBAN" pitchFamily="2" charset="0"/>
                        <a:cs typeface="NikoshBAN" pitchFamily="2" charset="0"/>
                      </a:endParaRPr>
                    </a:p>
                  </a:txBody>
                  <a:tcPr/>
                </a:tc>
              </a:tr>
            </a:tbl>
          </a:graphicData>
        </a:graphic>
      </p:graphicFrame>
    </p:spTree>
    <p:extLst>
      <p:ext uri="{BB962C8B-B14F-4D97-AF65-F5344CB8AC3E}">
        <p14:creationId xmlns:p14="http://schemas.microsoft.com/office/powerpoint/2010/main" val="130428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23684729"/>
              </p:ext>
            </p:extLst>
          </p:nvPr>
        </p:nvGraphicFramePr>
        <p:xfrm>
          <a:off x="457200" y="457200"/>
          <a:ext cx="8153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5795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2FC1977-93EA-4368-AB42-6517D9C0131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681749C-4E77-4AFD-9003-367654AC115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C5C0C303-D3AA-42C8-92C9-0A4DCC38D04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279D9462-27E7-43BE-9D5E-F3BBE42442C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F141CF5C-6D4A-4A9E-A9FE-5FD68496E41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C45B2A9E-5FFF-49C6-981C-452C338E328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9D6382AA-E4D9-423C-AE60-394B9CF8275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AtOnc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152400"/>
            <a:ext cx="1792478" cy="830997"/>
          </a:xfrm>
          <a:prstGeom prst="rect">
            <a:avLst/>
          </a:prstGeom>
        </p:spPr>
        <p:txBody>
          <a:bodyPr wrap="none">
            <a:spAutoFit/>
          </a:bodyPr>
          <a:lstStyle/>
          <a:p>
            <a:r>
              <a:rPr lang="bn-BD" sz="4800" dirty="0">
                <a:effectLst>
                  <a:outerShdw blurRad="38100" dist="38100" dir="2700000" algn="tl">
                    <a:srgbClr val="000000">
                      <a:alpha val="43137"/>
                    </a:srgbClr>
                  </a:outerShdw>
                </a:effectLst>
                <a:ea typeface="Calibri"/>
                <a:cs typeface="NikoshBAN"/>
              </a:rPr>
              <a:t>মূল্যায়ন </a:t>
            </a:r>
            <a:endParaRPr lang="en-US" sz="4800" dirty="0">
              <a:effectLst>
                <a:outerShdw blurRad="38100" dist="38100" dir="2700000" algn="tl">
                  <a:srgbClr val="000000">
                    <a:alpha val="43137"/>
                  </a:srgbClr>
                </a:outerShdw>
              </a:effectLst>
              <a:ea typeface="Calibri"/>
              <a:cs typeface="Vrinda"/>
            </a:endParaRPr>
          </a:p>
        </p:txBody>
      </p:sp>
      <p:sp>
        <p:nvSpPr>
          <p:cNvPr id="3" name="Rectangle 2"/>
          <p:cNvSpPr/>
          <p:nvPr/>
        </p:nvSpPr>
        <p:spPr>
          <a:xfrm>
            <a:off x="685800" y="1066800"/>
            <a:ext cx="8229600" cy="5078313"/>
          </a:xfrm>
          <a:prstGeom prst="rect">
            <a:avLst/>
          </a:prstGeom>
        </p:spPr>
        <p:txBody>
          <a:bodyPr wrap="square">
            <a:spAutoFit/>
          </a:bodyPr>
          <a:lstStyle/>
          <a:p>
            <a:r>
              <a:rPr lang="bn-BD" sz="3600" dirty="0">
                <a:ea typeface="Calibri"/>
                <a:cs typeface="NikoshBAN"/>
              </a:rPr>
              <a:t>1.  </a:t>
            </a:r>
            <a:r>
              <a:rPr lang="bn-BD" sz="3600" dirty="0" smtClean="0">
                <a:ea typeface="Calibri"/>
                <a:cs typeface="NikoshBAN"/>
              </a:rPr>
              <a:t>তথ্য বিশ্লেষণ কর</a:t>
            </a:r>
            <a:r>
              <a:rPr lang="bn-IN" sz="3600" dirty="0" smtClean="0">
                <a:ea typeface="Calibri"/>
                <a:cs typeface="NikoshBAN"/>
              </a:rPr>
              <a:t>লে</a:t>
            </a:r>
            <a:r>
              <a:rPr lang="bn-BD" sz="3600" dirty="0" smtClean="0">
                <a:ea typeface="Calibri"/>
                <a:cs typeface="NikoshBAN"/>
              </a:rPr>
              <a:t> কী পাওয়া যায়</a:t>
            </a:r>
            <a:r>
              <a:rPr lang="bn-IN" sz="3600" dirty="0" smtClean="0">
                <a:latin typeface="NikoshBAN" pitchFamily="2" charset="0"/>
                <a:ea typeface="Calibri"/>
                <a:cs typeface="NikoshBAN" pitchFamily="2" charset="0"/>
              </a:rPr>
              <a:t>? </a:t>
            </a:r>
            <a:endParaRPr lang="en-US" sz="3600" dirty="0" smtClean="0">
              <a:ea typeface="Calibri"/>
              <a:cs typeface="NikoshBAN"/>
            </a:endParaRPr>
          </a:p>
          <a:p>
            <a:endParaRPr lang="bn-BD" sz="3600" dirty="0" smtClean="0">
              <a:ea typeface="Calibri"/>
              <a:cs typeface="NikoshBAN"/>
            </a:endParaRPr>
          </a:p>
          <a:p>
            <a:endParaRPr lang="bn-BD" sz="3600" dirty="0" smtClean="0">
              <a:ea typeface="Calibri"/>
              <a:cs typeface="NikoshBAN"/>
            </a:endParaRPr>
          </a:p>
          <a:p>
            <a:endParaRPr lang="bn-BD" sz="3600" dirty="0" smtClean="0">
              <a:ea typeface="Calibri"/>
              <a:cs typeface="NikoshBAN"/>
            </a:endParaRPr>
          </a:p>
          <a:p>
            <a:r>
              <a:rPr lang="bn-BD" sz="3600" dirty="0" smtClean="0">
                <a:ea typeface="Calibri"/>
                <a:cs typeface="NikoshBAN"/>
              </a:rPr>
              <a:t>২</a:t>
            </a:r>
            <a:r>
              <a:rPr lang="bn-BD" sz="3600" dirty="0">
                <a:ea typeface="Calibri"/>
                <a:cs typeface="NikoshBAN"/>
              </a:rPr>
              <a:t>. </a:t>
            </a:r>
            <a:r>
              <a:rPr lang="bn-BD" sz="3600" dirty="0" smtClean="0">
                <a:ea typeface="Calibri"/>
                <a:cs typeface="NikoshBAN"/>
              </a:rPr>
              <a:t>উপাত্তের সুশৃঙ্খল ও কার্যকর উপস্থাপনাকে কী বলা হয়?</a:t>
            </a:r>
          </a:p>
          <a:p>
            <a:endParaRPr lang="bn-BD" sz="3600" dirty="0">
              <a:ea typeface="Calibri"/>
              <a:cs typeface="NikoshBAN"/>
            </a:endParaRPr>
          </a:p>
          <a:p>
            <a:r>
              <a:rPr lang="bn-BD" sz="3600" dirty="0" smtClean="0">
                <a:ea typeface="Calibri"/>
                <a:cs typeface="NikoshBAN"/>
              </a:rPr>
              <a:t> </a:t>
            </a:r>
            <a:endParaRPr lang="en-US" sz="3600" dirty="0">
              <a:ea typeface="Calibri"/>
              <a:cs typeface="Vrinda"/>
            </a:endParaRPr>
          </a:p>
          <a:p>
            <a:pPr marL="457200" marR="0">
              <a:spcBef>
                <a:spcPts val="0"/>
              </a:spcBef>
              <a:spcAft>
                <a:spcPts val="0"/>
              </a:spcAft>
            </a:pPr>
            <a:r>
              <a:rPr lang="bn-BD" sz="3600" dirty="0">
                <a:ea typeface="Calibri"/>
                <a:cs typeface="NikoshBAN"/>
              </a:rPr>
              <a:t>		</a:t>
            </a:r>
            <a:endParaRPr lang="en-US" sz="3600" dirty="0">
              <a:ea typeface="Calibri"/>
              <a:cs typeface="Vrinda"/>
            </a:endParaRPr>
          </a:p>
          <a:p>
            <a:pPr marL="457200" marR="0">
              <a:spcBef>
                <a:spcPts val="0"/>
              </a:spcBef>
              <a:spcAft>
                <a:spcPts val="0"/>
              </a:spcAft>
            </a:pPr>
            <a:r>
              <a:rPr lang="bn-BD" sz="3600" dirty="0">
                <a:ea typeface="Calibri"/>
                <a:cs typeface="NikoshBAN"/>
              </a:rPr>
              <a:t>		</a:t>
            </a:r>
            <a:endParaRPr lang="en-US" sz="3600" dirty="0">
              <a:ea typeface="Calibri"/>
              <a:cs typeface="Vrinda"/>
            </a:endParaRPr>
          </a:p>
        </p:txBody>
      </p:sp>
      <p:sp>
        <p:nvSpPr>
          <p:cNvPr id="4" name="Rectangle 3"/>
          <p:cNvSpPr/>
          <p:nvPr/>
        </p:nvSpPr>
        <p:spPr>
          <a:xfrm>
            <a:off x="1143000" y="1641768"/>
            <a:ext cx="2895600"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ক</a:t>
            </a:r>
            <a:r>
              <a:rPr lang="en-US" sz="3600" dirty="0">
                <a:solidFill>
                  <a:prstClr val="black"/>
                </a:solidFill>
                <a:latin typeface="NikoshBAN" pitchFamily="2" charset="0"/>
                <a:ea typeface="Calibri"/>
                <a:cs typeface="NikoshBAN" pitchFamily="2" charset="0"/>
              </a:rPr>
              <a:t>. </a:t>
            </a:r>
            <a:r>
              <a:rPr lang="bn-BD" sz="3600" dirty="0">
                <a:solidFill>
                  <a:prstClr val="black"/>
                </a:solidFill>
                <a:latin typeface="NikoshBAN" pitchFamily="2" charset="0"/>
                <a:ea typeface="Calibri"/>
                <a:cs typeface="NikoshBAN" pitchFamily="2" charset="0"/>
              </a:rPr>
              <a:t>প্রেক্ষাপট</a:t>
            </a:r>
            <a:endParaRPr lang="en-US" sz="3600" dirty="0">
              <a:latin typeface="NikoshBAN" pitchFamily="2" charset="0"/>
              <a:cs typeface="NikoshBAN" pitchFamily="2" charset="0"/>
            </a:endParaRPr>
          </a:p>
        </p:txBody>
      </p:sp>
      <p:sp>
        <p:nvSpPr>
          <p:cNvPr id="5" name="Rectangle 4"/>
          <p:cNvSpPr/>
          <p:nvPr/>
        </p:nvSpPr>
        <p:spPr>
          <a:xfrm>
            <a:off x="1219201" y="2279078"/>
            <a:ext cx="2286000"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গ</a:t>
            </a:r>
            <a:r>
              <a:rPr lang="en-US" sz="3600" dirty="0">
                <a:solidFill>
                  <a:prstClr val="black"/>
                </a:solidFill>
                <a:latin typeface="NikoshBAN" pitchFamily="2" charset="0"/>
                <a:ea typeface="Calibri"/>
                <a:cs typeface="NikoshBAN" pitchFamily="2" charset="0"/>
              </a:rPr>
              <a:t>. </a:t>
            </a:r>
            <a:r>
              <a:rPr lang="bn-BD" sz="3600" dirty="0" smtClean="0">
                <a:solidFill>
                  <a:prstClr val="black"/>
                </a:solidFill>
                <a:latin typeface="NikoshBAN" pitchFamily="2" charset="0"/>
                <a:ea typeface="Calibri"/>
                <a:cs typeface="NikoshBAN" pitchFamily="2" charset="0"/>
              </a:rPr>
              <a:t>জ্ঞান</a:t>
            </a:r>
            <a:endParaRPr lang="en-US" sz="3600" dirty="0">
              <a:latin typeface="NikoshBAN" pitchFamily="2" charset="0"/>
              <a:cs typeface="NikoshBAN" pitchFamily="2" charset="0"/>
            </a:endParaRPr>
          </a:p>
        </p:txBody>
      </p:sp>
      <p:sp>
        <p:nvSpPr>
          <p:cNvPr id="6" name="Rectangle 5"/>
          <p:cNvSpPr/>
          <p:nvPr/>
        </p:nvSpPr>
        <p:spPr>
          <a:xfrm>
            <a:off x="4151167" y="1641768"/>
            <a:ext cx="2628900"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457200" lvl="0"/>
            <a:r>
              <a:rPr lang="bn-BD" sz="3600" dirty="0" smtClean="0">
                <a:solidFill>
                  <a:prstClr val="black"/>
                </a:solidFill>
                <a:ea typeface="Calibri"/>
                <a:cs typeface="NikoshBAN"/>
              </a:rPr>
              <a:t>খ</a:t>
            </a:r>
            <a:r>
              <a:rPr lang="en-US" sz="3600" dirty="0" smtClean="0">
                <a:solidFill>
                  <a:prstClr val="black"/>
                </a:solidFill>
                <a:ea typeface="Calibri"/>
                <a:cs typeface="NikoshBAN"/>
              </a:rPr>
              <a:t>.</a:t>
            </a:r>
            <a:r>
              <a:rPr lang="bn-BD" sz="3600" dirty="0" smtClean="0">
                <a:solidFill>
                  <a:prstClr val="black"/>
                </a:solidFill>
                <a:ea typeface="Calibri"/>
                <a:cs typeface="NikoshBAN"/>
              </a:rPr>
              <a:t> উপাত্ত </a:t>
            </a:r>
            <a:endParaRPr lang="en-US" sz="3600" dirty="0">
              <a:solidFill>
                <a:prstClr val="black"/>
              </a:solidFill>
              <a:ea typeface="Calibri"/>
              <a:cs typeface="NikoshBAN"/>
            </a:endParaRPr>
          </a:p>
        </p:txBody>
      </p:sp>
      <p:sp>
        <p:nvSpPr>
          <p:cNvPr id="7" name="Rectangle 6"/>
          <p:cNvSpPr/>
          <p:nvPr/>
        </p:nvSpPr>
        <p:spPr>
          <a:xfrm>
            <a:off x="4386741" y="2178636"/>
            <a:ext cx="1785460" cy="720437"/>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ea typeface="Calibri"/>
                <a:cs typeface="NikoshBAN"/>
              </a:rPr>
              <a:t>ঘ</a:t>
            </a:r>
            <a:r>
              <a:rPr lang="en-US" sz="3600" dirty="0">
                <a:solidFill>
                  <a:prstClr val="black"/>
                </a:solidFill>
                <a:ea typeface="Calibri"/>
                <a:cs typeface="NikoshBAN"/>
              </a:rPr>
              <a:t>. </a:t>
            </a:r>
            <a:r>
              <a:rPr lang="bn-BD" sz="3600" dirty="0" smtClean="0">
                <a:solidFill>
                  <a:prstClr val="black"/>
                </a:solidFill>
                <a:ea typeface="Calibri"/>
                <a:cs typeface="NikoshBAN"/>
              </a:rPr>
              <a:t>ঘটনা </a:t>
            </a:r>
            <a:endParaRPr lang="en-US" sz="3600" dirty="0">
              <a:solidFill>
                <a:prstClr val="black"/>
              </a:solidFill>
              <a:ea typeface="Calibri"/>
              <a:cs typeface="NikoshBAN"/>
            </a:endParaRPr>
          </a:p>
        </p:txBody>
      </p:sp>
      <p:sp>
        <p:nvSpPr>
          <p:cNvPr id="8" name="Rectangle 7"/>
          <p:cNvSpPr/>
          <p:nvPr/>
        </p:nvSpPr>
        <p:spPr>
          <a:xfrm>
            <a:off x="836467" y="4267200"/>
            <a:ext cx="3314700" cy="6096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bn-BD" sz="3600" dirty="0">
                <a:solidFill>
                  <a:prstClr val="black"/>
                </a:solidFill>
                <a:ea typeface="Calibri"/>
                <a:cs typeface="NikoshBAN"/>
              </a:rPr>
              <a:t>ক. </a:t>
            </a:r>
            <a:r>
              <a:rPr lang="bn-BD" sz="3600" dirty="0" smtClean="0">
                <a:solidFill>
                  <a:prstClr val="black"/>
                </a:solidFill>
                <a:ea typeface="Calibri"/>
                <a:cs typeface="NikoshBAN"/>
              </a:rPr>
              <a:t>কলাম</a:t>
            </a:r>
            <a:endParaRPr lang="en-US" dirty="0"/>
          </a:p>
        </p:txBody>
      </p:sp>
      <p:sp>
        <p:nvSpPr>
          <p:cNvPr id="9" name="Rectangle 8"/>
          <p:cNvSpPr/>
          <p:nvPr/>
        </p:nvSpPr>
        <p:spPr>
          <a:xfrm>
            <a:off x="1039090" y="4964382"/>
            <a:ext cx="3020291"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ea typeface="Calibri"/>
                <a:cs typeface="NikoshBAN"/>
              </a:rPr>
              <a:t>গ. </a:t>
            </a:r>
            <a:r>
              <a:rPr lang="bn-BD" sz="3600" dirty="0" smtClean="0">
                <a:solidFill>
                  <a:prstClr val="black"/>
                </a:solidFill>
                <a:ea typeface="Calibri"/>
                <a:cs typeface="NikoshBAN"/>
              </a:rPr>
              <a:t> উপাত্ত</a:t>
            </a:r>
            <a:endParaRPr lang="en-US" dirty="0"/>
          </a:p>
        </p:txBody>
      </p:sp>
      <p:sp>
        <p:nvSpPr>
          <p:cNvPr id="10" name="Rectangle 9"/>
          <p:cNvSpPr/>
          <p:nvPr/>
        </p:nvSpPr>
        <p:spPr>
          <a:xfrm>
            <a:off x="4436917" y="4274130"/>
            <a:ext cx="2919845"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ea typeface="Calibri"/>
                <a:cs typeface="NikoshBAN"/>
              </a:rPr>
              <a:t>খ. </a:t>
            </a:r>
            <a:r>
              <a:rPr lang="bn-BD" sz="3600" dirty="0" smtClean="0">
                <a:solidFill>
                  <a:prstClr val="black"/>
                </a:solidFill>
                <a:ea typeface="Calibri"/>
                <a:cs typeface="NikoshBAN"/>
              </a:rPr>
              <a:t>তথ্য</a:t>
            </a:r>
            <a:endParaRPr lang="en-US" dirty="0"/>
          </a:p>
        </p:txBody>
      </p:sp>
      <p:sp>
        <p:nvSpPr>
          <p:cNvPr id="11" name="Rectangle 10"/>
          <p:cNvSpPr/>
          <p:nvPr/>
        </p:nvSpPr>
        <p:spPr>
          <a:xfrm>
            <a:off x="4953000" y="4964382"/>
            <a:ext cx="1907574" cy="6096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bn-BD" sz="3600" dirty="0" smtClean="0">
                <a:solidFill>
                  <a:prstClr val="black"/>
                </a:solidFill>
                <a:ea typeface="Calibri"/>
                <a:cs typeface="NikoshBAN"/>
              </a:rPr>
              <a:t>  ঘ</a:t>
            </a:r>
            <a:r>
              <a:rPr lang="bn-BD" sz="3600" dirty="0">
                <a:solidFill>
                  <a:prstClr val="black"/>
                </a:solidFill>
                <a:ea typeface="Calibri"/>
                <a:cs typeface="NikoshBAN"/>
              </a:rPr>
              <a:t>. </a:t>
            </a:r>
            <a:r>
              <a:rPr lang="bn-BD" sz="3600" dirty="0" smtClean="0">
                <a:solidFill>
                  <a:prstClr val="black"/>
                </a:solidFill>
                <a:ea typeface="Calibri"/>
                <a:cs typeface="NikoshBAN"/>
              </a:rPr>
              <a:t>সারি</a:t>
            </a:r>
            <a:endParaRPr lang="en-US" dirty="0"/>
          </a:p>
        </p:txBody>
      </p:sp>
      <p:sp>
        <p:nvSpPr>
          <p:cNvPr id="12" name="Multiply 11"/>
          <p:cNvSpPr/>
          <p:nvPr/>
        </p:nvSpPr>
        <p:spPr>
          <a:xfrm>
            <a:off x="3381942" y="1659886"/>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
        <p:nvSpPr>
          <p:cNvPr id="14" name="L-Shape 13"/>
          <p:cNvSpPr/>
          <p:nvPr/>
        </p:nvSpPr>
        <p:spPr>
          <a:xfrm rot="19213881">
            <a:off x="3282944" y="2361847"/>
            <a:ext cx="596912" cy="240209"/>
          </a:xfrm>
          <a:prstGeom prst="corne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p:cNvSpPr/>
          <p:nvPr/>
        </p:nvSpPr>
        <p:spPr>
          <a:xfrm>
            <a:off x="6357503" y="1679868"/>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
        <p:nvSpPr>
          <p:cNvPr id="16" name="L-Shape 15"/>
          <p:cNvSpPr/>
          <p:nvPr/>
        </p:nvSpPr>
        <p:spPr>
          <a:xfrm rot="19213881">
            <a:off x="6516247" y="4430331"/>
            <a:ext cx="596912" cy="240209"/>
          </a:xfrm>
          <a:prstGeom prst="corne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y 16"/>
          <p:cNvSpPr/>
          <p:nvPr/>
        </p:nvSpPr>
        <p:spPr>
          <a:xfrm>
            <a:off x="5960916" y="2296799"/>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
        <p:nvSpPr>
          <p:cNvPr id="18" name="Multiply 17"/>
          <p:cNvSpPr/>
          <p:nvPr/>
        </p:nvSpPr>
        <p:spPr>
          <a:xfrm>
            <a:off x="3160269" y="4312230"/>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
        <p:nvSpPr>
          <p:cNvPr id="19" name="Multiply 18"/>
          <p:cNvSpPr/>
          <p:nvPr/>
        </p:nvSpPr>
        <p:spPr>
          <a:xfrm>
            <a:off x="3276600" y="5040582"/>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
        <p:nvSpPr>
          <p:cNvPr id="20" name="Multiply 19"/>
          <p:cNvSpPr/>
          <p:nvPr/>
        </p:nvSpPr>
        <p:spPr>
          <a:xfrm>
            <a:off x="6675024" y="5048501"/>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775974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subTnLst>
                                    <p:set>
                                      <p:cBhvr override="childStyle">
                                        <p:cTn dur="1" fill="hold" display="0" masterRel="sameClick" afterEffect="1">
                                          <p:stCondLst>
                                            <p:cond evt="end" delay="0">
                                              <p:tn val="5"/>
                                            </p:cond>
                                          </p:stCondLst>
                                        </p:cTn>
                                        <p:tgtEl>
                                          <p:spTgt spid="12"/>
                                        </p:tgtEl>
                                        <p:attrNameLst>
                                          <p:attrName>style.visibility</p:attrName>
                                        </p:attrNameLst>
                                      </p:cBhvr>
                                      <p:to>
                                        <p:strVal val="hidden"/>
                                      </p:to>
                                    </p:set>
                                  </p:subTnLst>
                                </p:cTn>
                              </p:par>
                            </p:childTnLst>
                          </p:cTn>
                        </p:par>
                      </p:childTnLst>
                    </p:cTn>
                  </p:par>
                </p:childTnLst>
              </p:cTn>
              <p:nextCondLst>
                <p:cond evt="onClick" delay="0">
                  <p:tgtEl>
                    <p:spTgt spid="4"/>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ircle(in)">
                                      <p:cBhvr>
                                        <p:cTn id="13" dur="2000"/>
                                        <p:tgtEl>
                                          <p:spTgt spid="15"/>
                                        </p:tgtEl>
                                      </p:cBhvr>
                                    </p:animEffect>
                                  </p:childTnLst>
                                  <p:subTnLst>
                                    <p:set>
                                      <p:cBhvr override="childStyle">
                                        <p:cTn dur="1" fill="hold" display="0" masterRel="sameClick" afterEffect="1">
                                          <p:stCondLst>
                                            <p:cond evt="end" delay="0">
                                              <p:tn val="11"/>
                                            </p:cond>
                                          </p:stCondLst>
                                        </p:cTn>
                                        <p:tgtEl>
                                          <p:spTgt spid="15"/>
                                        </p:tgtEl>
                                        <p:attrNameLst>
                                          <p:attrName>style.visibility</p:attrName>
                                        </p:attrNameLst>
                                      </p:cBhvr>
                                      <p:to>
                                        <p:strVal val="hidden"/>
                                      </p:to>
                                    </p:set>
                                  </p:sub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childTnLst>
                          </p:cTn>
                        </p:par>
                      </p:childTnLst>
                    </p:cTn>
                  </p:par>
                </p:childTnLst>
              </p:cTn>
              <p:nextCondLst>
                <p:cond evt="onClick" delay="0">
                  <p:tgtEl>
                    <p:spTgt spid="5"/>
                  </p:tgtEl>
                </p:cond>
              </p:nextCondLst>
            </p:seq>
            <p:seq concurrent="1" nextAc="seek">
              <p:cTn id="20" restart="whenNotActive" fill="hold" evtFilter="cancelBubble" nodeType="interactiveSeq">
                <p:stCondLst>
                  <p:cond evt="onClick" delay="0">
                    <p:tgtEl>
                      <p:spTgt spid="7"/>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ircle(in)">
                                      <p:cBhvr>
                                        <p:cTn id="25" dur="2000"/>
                                        <p:tgtEl>
                                          <p:spTgt spid="17"/>
                                        </p:tgtEl>
                                      </p:cBhvr>
                                    </p:animEffect>
                                  </p:childTnLst>
                                  <p:subTnLst>
                                    <p:set>
                                      <p:cBhvr override="childStyle">
                                        <p:cTn dur="1" fill="hold" display="0" masterRel="sameClick" afterEffect="1">
                                          <p:stCondLst>
                                            <p:cond evt="end" delay="0">
                                              <p:tn val="23"/>
                                            </p:cond>
                                          </p:stCondLst>
                                        </p:cTn>
                                        <p:tgtEl>
                                          <p:spTgt spid="17"/>
                                        </p:tgtEl>
                                        <p:attrNameLst>
                                          <p:attrName>style.visibility</p:attrName>
                                        </p:attrNameLst>
                                      </p:cBhvr>
                                      <p:to>
                                        <p:strVal val="hidden"/>
                                      </p:to>
                                    </p:set>
                                  </p:subTnLst>
                                </p:cTn>
                              </p:par>
                            </p:childTnLst>
                          </p:cTn>
                        </p:par>
                      </p:childTnLst>
                    </p:cTn>
                  </p:par>
                </p:childTnLst>
              </p:cTn>
              <p:nextCondLst>
                <p:cond evt="onClick" delay="0">
                  <p:tgtEl>
                    <p:spTgt spid="7"/>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circle(in)">
                                      <p:cBhvr>
                                        <p:cTn id="31" dur="2000"/>
                                        <p:tgtEl>
                                          <p:spTgt spid="18"/>
                                        </p:tgtEl>
                                      </p:cBhvr>
                                    </p:animEffect>
                                  </p:childTnLst>
                                  <p:subTnLst>
                                    <p:set>
                                      <p:cBhvr override="childStyle">
                                        <p:cTn dur="1" fill="hold" display="0" masterRel="sameClick" afterEffect="1">
                                          <p:stCondLst>
                                            <p:cond evt="end" delay="0">
                                              <p:tn val="29"/>
                                            </p:cond>
                                          </p:stCondLst>
                                        </p:cTn>
                                        <p:tgtEl>
                                          <p:spTgt spid="18"/>
                                        </p:tgtEl>
                                        <p:attrNameLst>
                                          <p:attrName>style.visibility</p:attrName>
                                        </p:attrNameLst>
                                      </p:cBhvr>
                                      <p:to>
                                        <p:strVal val="hidden"/>
                                      </p:to>
                                    </p:set>
                                  </p:subTnLst>
                                </p:cTn>
                              </p:par>
                            </p:childTnLst>
                          </p:cTn>
                        </p:par>
                      </p:childTnLst>
                    </p:cTn>
                  </p:par>
                </p:childTnLst>
              </p:cTn>
              <p:nextCondLst>
                <p:cond evt="onClick" delay="0">
                  <p:tgtEl>
                    <p:spTgt spid="8"/>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ircle(in)">
                                      <p:cBhvr>
                                        <p:cTn id="43" dur="2000"/>
                                        <p:tgtEl>
                                          <p:spTgt spid="20"/>
                                        </p:tgtEl>
                                      </p:cBhvr>
                                    </p:animEffect>
                                  </p:childTnLst>
                                  <p:subTnLst>
                                    <p:set>
                                      <p:cBhvr override="childStyle">
                                        <p:cTn dur="1" fill="hold" display="0" masterRel="sameClick" afterEffect="1">
                                          <p:stCondLst>
                                            <p:cond evt="end" delay="0">
                                              <p:tn val="41"/>
                                            </p:cond>
                                          </p:stCondLst>
                                        </p:cTn>
                                        <p:tgtEl>
                                          <p:spTgt spid="20"/>
                                        </p:tgtEl>
                                        <p:attrNameLst>
                                          <p:attrName>style.visibility</p:attrName>
                                        </p:attrNameLst>
                                      </p:cBhvr>
                                      <p:to>
                                        <p:strVal val="hidden"/>
                                      </p:to>
                                    </p:set>
                                  </p:sub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9"/>
                    </p:tgtEl>
                  </p:cond>
                </p:stCondLst>
                <p:endSync evt="end" delay="0">
                  <p:rtn val="all"/>
                </p:endSync>
                <p:childTnLst>
                  <p:par>
                    <p:cTn id="45" fill="hold">
                      <p:stCondLst>
                        <p:cond delay="0"/>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circle(in)">
                                      <p:cBhvr>
                                        <p:cTn id="49" dur="2000"/>
                                        <p:tgtEl>
                                          <p:spTgt spid="19"/>
                                        </p:tgtEl>
                                      </p:cBhvr>
                                    </p:animEffect>
                                  </p:childTnLst>
                                  <p:subTnLst>
                                    <p:set>
                                      <p:cBhvr override="childStyle">
                                        <p:cTn dur="1" fill="hold" display="0" masterRel="sameClick" afterEffect="1">
                                          <p:stCondLst>
                                            <p:cond evt="end" delay="0">
                                              <p:tn val="47"/>
                                            </p:cond>
                                          </p:stCondLst>
                                        </p:cTn>
                                        <p:tgtEl>
                                          <p:spTgt spid="19"/>
                                        </p:tgtEl>
                                        <p:attrNameLst>
                                          <p:attrName>style.visibility</p:attrName>
                                        </p:attrNameLst>
                                      </p:cBhvr>
                                      <p:to>
                                        <p:strVal val="hidden"/>
                                      </p:to>
                                    </p:set>
                                  </p:subTnLst>
                                </p:cTn>
                              </p:par>
                            </p:childTnLst>
                          </p:cTn>
                        </p:par>
                      </p:childTnLst>
                    </p:cTn>
                  </p:par>
                </p:childTnLst>
              </p:cTn>
              <p:nextCondLst>
                <p:cond evt="onClick" delay="0">
                  <p:tgtEl>
                    <p:spTgt spid="9"/>
                  </p:tgtEl>
                </p:cond>
              </p:nextCondLst>
            </p:seq>
          </p:childTnLst>
        </p:cTn>
      </p:par>
    </p:tnLst>
    <p:bldLst>
      <p:bldP spid="12" grpId="0" animBg="1"/>
      <p:bldP spid="14" grpId="0" animBg="1"/>
      <p:bldP spid="15" grpId="0" animBg="1"/>
      <p:bldP spid="16" grpId="0" animBg="1"/>
      <p:bldP spid="17"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38285"/>
            <a:ext cx="8229600" cy="4524315"/>
          </a:xfrm>
          <a:prstGeom prst="rect">
            <a:avLst/>
          </a:prstGeom>
        </p:spPr>
        <p:txBody>
          <a:bodyPr wrap="square">
            <a:spAutoFit/>
          </a:bodyPr>
          <a:lstStyle/>
          <a:p>
            <a:pPr lvl="0"/>
            <a:r>
              <a:rPr lang="en-US" sz="3600" dirty="0" smtClean="0">
                <a:solidFill>
                  <a:prstClr val="black"/>
                </a:solidFill>
                <a:latin typeface="NikoshBAN" pitchFamily="2" charset="0"/>
                <a:ea typeface="Calibri"/>
                <a:cs typeface="NikoshBAN" pitchFamily="2" charset="0"/>
              </a:rPr>
              <a:t>   </a:t>
            </a:r>
            <a:r>
              <a:rPr lang="bn-BD" sz="3600" dirty="0" smtClean="0">
                <a:solidFill>
                  <a:prstClr val="black"/>
                </a:solidFill>
                <a:latin typeface="NikoshBAN" pitchFamily="2" charset="0"/>
                <a:ea typeface="Calibri"/>
                <a:cs typeface="NikoshBAN" pitchFamily="2" charset="0"/>
              </a:rPr>
              <a:t>৩</a:t>
            </a:r>
            <a:r>
              <a:rPr lang="bn-BD" sz="3600" dirty="0">
                <a:solidFill>
                  <a:prstClr val="black"/>
                </a:solidFill>
                <a:latin typeface="NikoshBAN" pitchFamily="2" charset="0"/>
                <a:ea typeface="Calibri"/>
                <a:cs typeface="NikoshBAN" pitchFamily="2" charset="0"/>
              </a:rPr>
              <a:t>. </a:t>
            </a:r>
            <a:r>
              <a:rPr lang="bn-BD" sz="3600" dirty="0" smtClean="0">
                <a:solidFill>
                  <a:prstClr val="black"/>
                </a:solidFill>
                <a:latin typeface="NikoshBAN" pitchFamily="2" charset="0"/>
                <a:ea typeface="Calibri"/>
                <a:cs typeface="NikoshBAN" pitchFamily="2" charset="0"/>
              </a:rPr>
              <a:t>নিচের কোনটির অর্থ নেই? </a:t>
            </a:r>
            <a:endParaRPr lang="en-US" sz="3600" dirty="0">
              <a:solidFill>
                <a:prstClr val="black"/>
              </a:solidFill>
              <a:latin typeface="NikoshBAN" pitchFamily="2" charset="0"/>
              <a:ea typeface="Calibri"/>
              <a:cs typeface="NikoshBAN" pitchFamily="2" charset="0"/>
            </a:endParaRPr>
          </a:p>
          <a:p>
            <a:pPr marL="457200" lvl="0"/>
            <a:r>
              <a:rPr lang="bn-BD" sz="3600" dirty="0">
                <a:solidFill>
                  <a:prstClr val="black"/>
                </a:solidFill>
                <a:latin typeface="NikoshBAN" pitchFamily="2" charset="0"/>
                <a:ea typeface="Calibri"/>
                <a:cs typeface="NikoshBAN" pitchFamily="2" charset="0"/>
              </a:rPr>
              <a:t>				</a:t>
            </a:r>
            <a:endParaRPr lang="bn-BD" sz="3600" dirty="0" smtClean="0">
              <a:solidFill>
                <a:prstClr val="black"/>
              </a:solidFill>
              <a:latin typeface="NikoshBAN" pitchFamily="2" charset="0"/>
              <a:ea typeface="Calibri"/>
              <a:cs typeface="NikoshBAN" pitchFamily="2" charset="0"/>
            </a:endParaRPr>
          </a:p>
          <a:p>
            <a:pPr marL="457200" lvl="0"/>
            <a:endParaRPr lang="en-US" sz="3600" dirty="0">
              <a:solidFill>
                <a:prstClr val="black"/>
              </a:solidFill>
              <a:latin typeface="NikoshBAN" pitchFamily="2" charset="0"/>
              <a:ea typeface="Calibri"/>
              <a:cs typeface="NikoshBAN" pitchFamily="2" charset="0"/>
            </a:endParaRPr>
          </a:p>
          <a:p>
            <a:pPr marL="457200" lvl="0"/>
            <a:endParaRPr lang="en-US" sz="3600" dirty="0">
              <a:solidFill>
                <a:prstClr val="black"/>
              </a:solidFill>
              <a:latin typeface="NikoshBAN" pitchFamily="2" charset="0"/>
              <a:ea typeface="Calibri"/>
              <a:cs typeface="NikoshBAN" pitchFamily="2" charset="0"/>
            </a:endParaRPr>
          </a:p>
          <a:p>
            <a:pPr marL="457200" lvl="0"/>
            <a:r>
              <a:rPr lang="bn-BD" sz="3600" dirty="0" smtClean="0">
                <a:solidFill>
                  <a:prstClr val="black"/>
                </a:solidFill>
                <a:latin typeface="NikoshBAN" pitchFamily="2" charset="0"/>
                <a:ea typeface="Calibri"/>
                <a:cs typeface="NikoshBAN" pitchFamily="2" charset="0"/>
              </a:rPr>
              <a:t>৪</a:t>
            </a:r>
            <a:r>
              <a:rPr lang="bn-BD" sz="3600" dirty="0">
                <a:solidFill>
                  <a:prstClr val="black"/>
                </a:solidFill>
                <a:latin typeface="NikoshBAN" pitchFamily="2" charset="0"/>
                <a:ea typeface="Calibri"/>
                <a:cs typeface="NikoshBAN" pitchFamily="2" charset="0"/>
              </a:rPr>
              <a:t>. </a:t>
            </a:r>
            <a:r>
              <a:rPr lang="bn-BD" sz="3600" dirty="0" smtClean="0">
                <a:solidFill>
                  <a:prstClr val="black"/>
                </a:solidFill>
                <a:latin typeface="NikoshBAN" pitchFamily="2" charset="0"/>
                <a:ea typeface="Calibri"/>
                <a:cs typeface="NikoshBAN" pitchFamily="2" charset="0"/>
              </a:rPr>
              <a:t>তথ্য কী? </a:t>
            </a:r>
            <a:endParaRPr lang="bn-BD" sz="3600" dirty="0">
              <a:solidFill>
                <a:prstClr val="black"/>
              </a:solidFill>
              <a:latin typeface="NikoshBAN" pitchFamily="2" charset="0"/>
              <a:ea typeface="Calibri"/>
              <a:cs typeface="NikoshBAN" pitchFamily="2" charset="0"/>
            </a:endParaRPr>
          </a:p>
          <a:p>
            <a:pPr marL="457200" lvl="0"/>
            <a:endParaRPr lang="bn-BD" sz="3600" dirty="0">
              <a:solidFill>
                <a:prstClr val="black"/>
              </a:solidFill>
              <a:latin typeface="NikoshBAN" pitchFamily="2" charset="0"/>
              <a:ea typeface="Calibri"/>
              <a:cs typeface="NikoshBAN" pitchFamily="2" charset="0"/>
            </a:endParaRPr>
          </a:p>
          <a:p>
            <a:pPr marL="457200" lvl="0"/>
            <a:endParaRPr lang="bn-BD" sz="3600" dirty="0">
              <a:solidFill>
                <a:prstClr val="black"/>
              </a:solidFill>
              <a:latin typeface="NikoshBAN" pitchFamily="2" charset="0"/>
              <a:ea typeface="Calibri"/>
              <a:cs typeface="NikoshBAN" pitchFamily="2" charset="0"/>
            </a:endParaRPr>
          </a:p>
          <a:p>
            <a:pPr marL="457200" lvl="0"/>
            <a:r>
              <a:rPr lang="bn-BD" sz="3600" dirty="0">
                <a:solidFill>
                  <a:prstClr val="black"/>
                </a:solidFill>
                <a:latin typeface="NikoshBAN" pitchFamily="2" charset="0"/>
                <a:ea typeface="Calibri"/>
                <a:cs typeface="NikoshBAN" pitchFamily="2" charset="0"/>
              </a:rPr>
              <a:t>	</a:t>
            </a:r>
            <a:endParaRPr lang="en-US" sz="3600" dirty="0">
              <a:solidFill>
                <a:prstClr val="black"/>
              </a:solidFill>
              <a:latin typeface="NikoshBAN" pitchFamily="2" charset="0"/>
              <a:ea typeface="Calibri"/>
              <a:cs typeface="NikoshBAN" pitchFamily="2" charset="0"/>
            </a:endParaRPr>
          </a:p>
        </p:txBody>
      </p:sp>
      <p:sp>
        <p:nvSpPr>
          <p:cNvPr id="3" name="Rectangle 2"/>
          <p:cNvSpPr/>
          <p:nvPr/>
        </p:nvSpPr>
        <p:spPr>
          <a:xfrm>
            <a:off x="1099703" y="1703676"/>
            <a:ext cx="2133600" cy="6096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ক. </a:t>
            </a:r>
            <a:r>
              <a:rPr lang="bn-BD" sz="3600" dirty="0" smtClean="0">
                <a:solidFill>
                  <a:prstClr val="black"/>
                </a:solidFill>
                <a:latin typeface="NikoshBAN" pitchFamily="2" charset="0"/>
                <a:ea typeface="Calibri"/>
                <a:cs typeface="NikoshBAN" pitchFamily="2" charset="0"/>
              </a:rPr>
              <a:t>উপাত্ত </a:t>
            </a:r>
            <a:endParaRPr lang="en-US" dirty="0">
              <a:latin typeface="NikoshBAN" pitchFamily="2" charset="0"/>
              <a:cs typeface="NikoshBAN" pitchFamily="2" charset="0"/>
            </a:endParaRPr>
          </a:p>
        </p:txBody>
      </p:sp>
      <p:sp>
        <p:nvSpPr>
          <p:cNvPr id="4" name="Rectangle 3"/>
          <p:cNvSpPr/>
          <p:nvPr/>
        </p:nvSpPr>
        <p:spPr>
          <a:xfrm>
            <a:off x="4302120" y="1767969"/>
            <a:ext cx="2500745"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457200" lvl="0"/>
            <a:r>
              <a:rPr lang="bn-BD" sz="3600" dirty="0" smtClean="0">
                <a:solidFill>
                  <a:prstClr val="black"/>
                </a:solidFill>
                <a:latin typeface="NikoshBAN" pitchFamily="2" charset="0"/>
                <a:ea typeface="Calibri"/>
                <a:cs typeface="NikoshBAN" pitchFamily="2" charset="0"/>
              </a:rPr>
              <a:t>খ. </a:t>
            </a:r>
            <a:r>
              <a:rPr lang="bn-IN" sz="3600" dirty="0" smtClean="0">
                <a:solidFill>
                  <a:prstClr val="black"/>
                </a:solidFill>
                <a:latin typeface="NikoshBAN" pitchFamily="2" charset="0"/>
                <a:ea typeface="Calibri"/>
                <a:cs typeface="NikoshBAN" pitchFamily="2" charset="0"/>
              </a:rPr>
              <a:t>মোবাইল</a:t>
            </a:r>
            <a:r>
              <a:rPr lang="bn-BD" sz="3600" dirty="0" smtClean="0">
                <a:solidFill>
                  <a:prstClr val="black"/>
                </a:solidFill>
                <a:latin typeface="NikoshBAN" pitchFamily="2" charset="0"/>
                <a:ea typeface="Calibri"/>
                <a:cs typeface="NikoshBAN" pitchFamily="2" charset="0"/>
              </a:rPr>
              <a:t> </a:t>
            </a:r>
            <a:endParaRPr lang="en-US" sz="3600" dirty="0">
              <a:solidFill>
                <a:prstClr val="black"/>
              </a:solidFill>
              <a:latin typeface="NikoshBAN" pitchFamily="2" charset="0"/>
              <a:ea typeface="Calibri"/>
              <a:cs typeface="NikoshBAN" pitchFamily="2" charset="0"/>
            </a:endParaRPr>
          </a:p>
        </p:txBody>
      </p:sp>
      <p:sp>
        <p:nvSpPr>
          <p:cNvPr id="5" name="Rectangle 4"/>
          <p:cNvSpPr/>
          <p:nvPr/>
        </p:nvSpPr>
        <p:spPr>
          <a:xfrm>
            <a:off x="4339930" y="2420275"/>
            <a:ext cx="2545773"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457200" lvl="0"/>
            <a:r>
              <a:rPr lang="bn-BD" sz="3600" dirty="0" smtClean="0">
                <a:solidFill>
                  <a:prstClr val="black"/>
                </a:solidFill>
                <a:latin typeface="NikoshBAN" pitchFamily="2" charset="0"/>
                <a:ea typeface="Calibri"/>
                <a:cs typeface="NikoshBAN" pitchFamily="2" charset="0"/>
              </a:rPr>
              <a:t>ঘ. প্রেক্ষাপট</a:t>
            </a:r>
            <a:endParaRPr lang="en-US" sz="3600" dirty="0">
              <a:solidFill>
                <a:prstClr val="black"/>
              </a:solidFill>
              <a:latin typeface="NikoshBAN" pitchFamily="2" charset="0"/>
              <a:ea typeface="Calibri"/>
              <a:cs typeface="NikoshBAN" pitchFamily="2" charset="0"/>
            </a:endParaRPr>
          </a:p>
        </p:txBody>
      </p:sp>
      <p:sp>
        <p:nvSpPr>
          <p:cNvPr id="6" name="Rectangle 5"/>
          <p:cNvSpPr/>
          <p:nvPr/>
        </p:nvSpPr>
        <p:spPr>
          <a:xfrm>
            <a:off x="1153390" y="2313276"/>
            <a:ext cx="2871915" cy="6096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bn-BD" sz="3600" dirty="0" smtClean="0">
                <a:solidFill>
                  <a:prstClr val="black"/>
                </a:solidFill>
                <a:latin typeface="NikoshBAN" pitchFamily="2" charset="0"/>
                <a:ea typeface="Calibri"/>
                <a:cs typeface="NikoshBAN" pitchFamily="2" charset="0"/>
              </a:rPr>
              <a:t>গ. ইনফরমেশন</a:t>
            </a:r>
            <a:endParaRPr lang="en-US" dirty="0">
              <a:latin typeface="NikoshBAN" pitchFamily="2" charset="0"/>
              <a:cs typeface="NikoshBAN" pitchFamily="2" charset="0"/>
            </a:endParaRPr>
          </a:p>
        </p:txBody>
      </p:sp>
      <p:sp>
        <p:nvSpPr>
          <p:cNvPr id="7" name="Rectangle 6"/>
          <p:cNvSpPr/>
          <p:nvPr/>
        </p:nvSpPr>
        <p:spPr>
          <a:xfrm>
            <a:off x="741217" y="4024747"/>
            <a:ext cx="2919845"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ক. রেকর্ড+উপাত্ত</a:t>
            </a:r>
            <a:endParaRPr lang="en-US" sz="3600" dirty="0">
              <a:solidFill>
                <a:prstClr val="black"/>
              </a:solidFill>
              <a:latin typeface="NikoshBAN" pitchFamily="2" charset="0"/>
              <a:ea typeface="Calibri"/>
              <a:cs typeface="NikoshBAN" pitchFamily="2" charset="0"/>
            </a:endParaRPr>
          </a:p>
          <a:p>
            <a:pPr algn="ctr"/>
            <a:endParaRPr lang="en-US" dirty="0">
              <a:latin typeface="NikoshBAN" pitchFamily="2" charset="0"/>
              <a:cs typeface="NikoshBAN" pitchFamily="2" charset="0"/>
            </a:endParaRPr>
          </a:p>
        </p:txBody>
      </p:sp>
      <p:sp>
        <p:nvSpPr>
          <p:cNvPr id="8" name="Rectangle 7"/>
          <p:cNvSpPr/>
          <p:nvPr/>
        </p:nvSpPr>
        <p:spPr>
          <a:xfrm>
            <a:off x="706581" y="4685749"/>
            <a:ext cx="2919845"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গ. উপাত্ত +</a:t>
            </a:r>
            <a:r>
              <a:rPr lang="bn-BD" sz="3600" dirty="0" smtClean="0">
                <a:solidFill>
                  <a:prstClr val="black"/>
                </a:solidFill>
                <a:latin typeface="NikoshBAN" pitchFamily="2" charset="0"/>
                <a:ea typeface="Calibri"/>
                <a:cs typeface="NikoshBAN" pitchFamily="2" charset="0"/>
              </a:rPr>
              <a:t>ঘটনা</a:t>
            </a:r>
            <a:endParaRPr lang="en-US" dirty="0">
              <a:latin typeface="NikoshBAN" pitchFamily="2" charset="0"/>
              <a:cs typeface="NikoshBAN" pitchFamily="2" charset="0"/>
            </a:endParaRPr>
          </a:p>
        </p:txBody>
      </p:sp>
      <p:sp>
        <p:nvSpPr>
          <p:cNvPr id="9" name="Rectangle 8"/>
          <p:cNvSpPr/>
          <p:nvPr/>
        </p:nvSpPr>
        <p:spPr>
          <a:xfrm>
            <a:off x="3972789" y="4858929"/>
            <a:ext cx="3175868" cy="6096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457200" lvl="0"/>
            <a:r>
              <a:rPr lang="bn-BD" sz="3600" dirty="0" smtClean="0">
                <a:solidFill>
                  <a:prstClr val="black"/>
                </a:solidFill>
                <a:latin typeface="NikoshBAN" pitchFamily="2" charset="0"/>
                <a:ea typeface="Calibri"/>
                <a:cs typeface="NikoshBAN" pitchFamily="2" charset="0"/>
              </a:rPr>
              <a:t>ঘ. রেকর্ড+রিপোর্ট  </a:t>
            </a:r>
            <a:endParaRPr lang="en-US" sz="3600" dirty="0">
              <a:solidFill>
                <a:prstClr val="black"/>
              </a:solidFill>
              <a:latin typeface="NikoshBAN" pitchFamily="2" charset="0"/>
              <a:ea typeface="Calibri"/>
              <a:cs typeface="NikoshBAN" pitchFamily="2" charset="0"/>
            </a:endParaRPr>
          </a:p>
        </p:txBody>
      </p:sp>
      <p:sp>
        <p:nvSpPr>
          <p:cNvPr id="10" name="Rectangle 9"/>
          <p:cNvSpPr/>
          <p:nvPr/>
        </p:nvSpPr>
        <p:spPr>
          <a:xfrm>
            <a:off x="4166611" y="4059383"/>
            <a:ext cx="2919845" cy="6096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bn-BD" sz="3600" dirty="0">
                <a:solidFill>
                  <a:prstClr val="black"/>
                </a:solidFill>
                <a:latin typeface="NikoshBAN" pitchFamily="2" charset="0"/>
                <a:ea typeface="Calibri"/>
                <a:cs typeface="NikoshBAN" pitchFamily="2" charset="0"/>
              </a:rPr>
              <a:t>খ. </a:t>
            </a:r>
            <a:r>
              <a:rPr lang="bn-BD" sz="3600" dirty="0" smtClean="0">
                <a:solidFill>
                  <a:prstClr val="black"/>
                </a:solidFill>
                <a:latin typeface="NikoshBAN" pitchFamily="2" charset="0"/>
                <a:ea typeface="Calibri"/>
                <a:cs typeface="NikoshBAN" pitchFamily="2" charset="0"/>
              </a:rPr>
              <a:t>রিপোর্ট+ঘটনা </a:t>
            </a:r>
            <a:endParaRPr lang="en-US" dirty="0">
              <a:latin typeface="NikoshBAN" pitchFamily="2" charset="0"/>
              <a:cs typeface="NikoshBAN" pitchFamily="2" charset="0"/>
            </a:endParaRPr>
          </a:p>
        </p:txBody>
      </p:sp>
      <p:sp>
        <p:nvSpPr>
          <p:cNvPr id="11" name="Multiply 10"/>
          <p:cNvSpPr/>
          <p:nvPr/>
        </p:nvSpPr>
        <p:spPr>
          <a:xfrm>
            <a:off x="6625932" y="2458375"/>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9639" y="1703676"/>
            <a:ext cx="6159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Multiply 12"/>
          <p:cNvSpPr/>
          <p:nvPr/>
        </p:nvSpPr>
        <p:spPr>
          <a:xfrm>
            <a:off x="6470068" y="1806069"/>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sp>
        <p:nvSpPr>
          <p:cNvPr id="14" name="Multiply 13"/>
          <p:cNvSpPr/>
          <p:nvPr/>
        </p:nvSpPr>
        <p:spPr>
          <a:xfrm>
            <a:off x="3796706" y="2365939"/>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sp>
        <p:nvSpPr>
          <p:cNvPr id="15" name="Multiply 14"/>
          <p:cNvSpPr/>
          <p:nvPr/>
        </p:nvSpPr>
        <p:spPr>
          <a:xfrm>
            <a:off x="6927268" y="4155814"/>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sp>
        <p:nvSpPr>
          <p:cNvPr id="16" name="Multiply 15"/>
          <p:cNvSpPr/>
          <p:nvPr/>
        </p:nvSpPr>
        <p:spPr>
          <a:xfrm>
            <a:off x="7083132" y="4886085"/>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9356" y="4750042"/>
            <a:ext cx="6159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Multiply 17"/>
          <p:cNvSpPr/>
          <p:nvPr/>
        </p:nvSpPr>
        <p:spPr>
          <a:xfrm>
            <a:off x="3515589" y="4024747"/>
            <a:ext cx="457200" cy="533400"/>
          </a:xfrm>
          <a:prstGeom prst="mathMultiply">
            <a:avLst/>
          </a:prstGeom>
          <a:solidFill>
            <a:srgbClr val="FF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158149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subTnLst>
                                    <p:set>
                                      <p:cBhvr override="childStyle">
                                        <p:cTn dur="1" fill="hold" display="0" masterRel="sameClick" afterEffect="1">
                                          <p:stCondLst>
                                            <p:cond evt="end" delay="0">
                                              <p:tn val="11"/>
                                            </p:cond>
                                          </p:stCondLst>
                                        </p:cTn>
                                        <p:tgtEl>
                                          <p:spTgt spid="13"/>
                                        </p:tgtEl>
                                        <p:attrNameLst>
                                          <p:attrName>style.visibility</p:attrName>
                                        </p:attrNameLst>
                                      </p:cBhvr>
                                      <p:to>
                                        <p:strVal val="hidden"/>
                                      </p:to>
                                    </p:set>
                                  </p:subTnLst>
                                </p:cTn>
                              </p:par>
                            </p:childTnLst>
                          </p:cTn>
                        </p:par>
                      </p:childTnLst>
                    </p:cTn>
                  </p:par>
                </p:childTnLst>
              </p:cTn>
              <p:nextCondLst>
                <p:cond evt="onClick" delay="0">
                  <p:tgtEl>
                    <p:spTgt spid="4"/>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subTnLst>
                                    <p:set>
                                      <p:cBhvr override="childStyle">
                                        <p:cTn dur="1" fill="hold" display="0" masterRel="sameClick" afterEffect="1">
                                          <p:stCondLst>
                                            <p:cond evt="end" delay="0">
                                              <p:tn val="17"/>
                                            </p:cond>
                                          </p:stCondLst>
                                        </p:cTn>
                                        <p:tgtEl>
                                          <p:spTgt spid="14"/>
                                        </p:tgtEl>
                                        <p:attrNameLst>
                                          <p:attrName>style.visibility</p:attrName>
                                        </p:attrNameLst>
                                      </p:cBhvr>
                                      <p:to>
                                        <p:strVal val="hidden"/>
                                      </p:to>
                                    </p:set>
                                  </p:subTnLst>
                                </p:cTn>
                              </p:par>
                            </p:childTnLst>
                          </p:cTn>
                        </p:par>
                      </p:childTnLst>
                    </p:cTn>
                  </p:par>
                </p:childTnLst>
              </p:cTn>
              <p:nextCondLst>
                <p:cond evt="onClick" delay="0">
                  <p:tgtEl>
                    <p:spTgt spid="6"/>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ircle(in)">
                                      <p:cBhvr>
                                        <p:cTn id="25" dur="2000"/>
                                        <p:tgtEl>
                                          <p:spTgt spid="11"/>
                                        </p:tgtEl>
                                      </p:cBhvr>
                                    </p:animEffect>
                                  </p:childTnLst>
                                  <p:subTnLst>
                                    <p:set>
                                      <p:cBhvr override="childStyle">
                                        <p:cTn dur="1" fill="hold" display="0" masterRel="sameClick" afterEffect="1">
                                          <p:stCondLst>
                                            <p:cond evt="end" delay="0">
                                              <p:tn val="23"/>
                                            </p:cond>
                                          </p:stCondLst>
                                        </p:cTn>
                                        <p:tgtEl>
                                          <p:spTgt spid="11"/>
                                        </p:tgtEl>
                                        <p:attrNameLst>
                                          <p:attrName>style.visibility</p:attrName>
                                        </p:attrNameLst>
                                      </p:cBhvr>
                                      <p:to>
                                        <p:strVal val="hidden"/>
                                      </p:to>
                                    </p:set>
                                  </p:subTnLst>
                                </p:cTn>
                              </p:par>
                            </p:childTnLst>
                          </p:cTn>
                        </p:par>
                      </p:childTnLst>
                    </p:cTn>
                  </p:par>
                </p:childTnLst>
              </p:cTn>
              <p:nextCondLst>
                <p:cond evt="onClick" delay="0">
                  <p:tgtEl>
                    <p:spTgt spid="5"/>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circle(in)">
                                      <p:cBhvr>
                                        <p:cTn id="31" dur="2000"/>
                                        <p:tgtEl>
                                          <p:spTgt spid="18"/>
                                        </p:tgtEl>
                                      </p:cBhvr>
                                    </p:animEffect>
                                  </p:childTnLst>
                                  <p:subTnLst>
                                    <p:set>
                                      <p:cBhvr override="childStyle">
                                        <p:cTn dur="1" fill="hold" display="0" masterRel="sameClick" afterEffect="1">
                                          <p:stCondLst>
                                            <p:cond evt="end" delay="0">
                                              <p:tn val="29"/>
                                            </p:cond>
                                          </p:stCondLst>
                                        </p:cTn>
                                        <p:tgtEl>
                                          <p:spTgt spid="18"/>
                                        </p:tgtEl>
                                        <p:attrNameLst>
                                          <p:attrName>style.visibility</p:attrName>
                                        </p:attrNameLst>
                                      </p:cBhvr>
                                      <p:to>
                                        <p:strVal val="hidden"/>
                                      </p:to>
                                    </p:set>
                                  </p:subTnLst>
                                </p:cTn>
                              </p:par>
                            </p:childTnLst>
                          </p:cTn>
                        </p:par>
                      </p:childTnLst>
                    </p:cTn>
                  </p:par>
                </p:childTnLst>
              </p:cTn>
              <p:nextCondLst>
                <p:cond evt="onClick" delay="0">
                  <p:tgtEl>
                    <p:spTgt spid="7"/>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subTnLst>
                                    <p:set>
                                      <p:cBhvr override="childStyle">
                                        <p:cTn dur="1" fill="hold" display="0" masterRel="sameClick" afterEffect="1">
                                          <p:stCondLst>
                                            <p:cond evt="end" delay="0">
                                              <p:tn val="35"/>
                                            </p:cond>
                                          </p:stCondLst>
                                        </p:cTn>
                                        <p:tgtEl>
                                          <p:spTgt spid="15"/>
                                        </p:tgtEl>
                                        <p:attrNameLst>
                                          <p:attrName>style.visibility</p:attrName>
                                        </p:attrNameLst>
                                      </p:cBhvr>
                                      <p:to>
                                        <p:strVal val="hidden"/>
                                      </p:to>
                                    </p:set>
                                  </p:sub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8"/>
                    </p:tgtEl>
                  </p:cond>
                </p:stCondLst>
                <p:endSync evt="end" delay="0">
                  <p:rtn val="all"/>
                </p:endSync>
                <p:childTnLst>
                  <p:par>
                    <p:cTn id="39" fill="hold">
                      <p:stCondLst>
                        <p:cond delay="0"/>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circle(in)">
                                      <p:cBhvr>
                                        <p:cTn id="43" dur="2000"/>
                                        <p:tgtEl>
                                          <p:spTgt spid="17"/>
                                        </p:tgtEl>
                                      </p:cBhvr>
                                    </p:animEffect>
                                  </p:childTnLst>
                                </p:cTn>
                              </p:par>
                            </p:childTnLst>
                          </p:cTn>
                        </p:par>
                      </p:childTnLst>
                    </p:cTn>
                  </p:par>
                </p:childTnLst>
              </p:cTn>
              <p:nextCondLst>
                <p:cond evt="onClick" delay="0">
                  <p:tgtEl>
                    <p:spTgt spid="8"/>
                  </p:tgtEl>
                </p:cond>
              </p:nextCondLst>
            </p:seq>
            <p:seq concurrent="1" nextAc="seek">
              <p:cTn id="44" restart="whenNotActive" fill="hold" evtFilter="cancelBubble" nodeType="interactiveSeq">
                <p:stCondLst>
                  <p:cond evt="onClick" delay="0">
                    <p:tgtEl>
                      <p:spTgt spid="9"/>
                    </p:tgtEl>
                  </p:cond>
                </p:stCondLst>
                <p:endSync evt="end" delay="0">
                  <p:rtn val="all"/>
                </p:endSync>
                <p:childTnLst>
                  <p:par>
                    <p:cTn id="45" fill="hold">
                      <p:stCondLst>
                        <p:cond delay="0"/>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circle(in)">
                                      <p:cBhvr>
                                        <p:cTn id="49" dur="2000"/>
                                        <p:tgtEl>
                                          <p:spTgt spid="16"/>
                                        </p:tgtEl>
                                      </p:cBhvr>
                                    </p:animEffect>
                                  </p:childTnLst>
                                  <p:subTnLst>
                                    <p:set>
                                      <p:cBhvr override="childStyle">
                                        <p:cTn dur="1" fill="hold" display="0" masterRel="sameClick" afterEffect="1">
                                          <p:stCondLst>
                                            <p:cond evt="end" delay="0">
                                              <p:tn val="47"/>
                                            </p:cond>
                                          </p:stCondLst>
                                        </p:cTn>
                                        <p:tgtEl>
                                          <p:spTgt spid="16"/>
                                        </p:tgtEl>
                                        <p:attrNameLst>
                                          <p:attrName>style.visibility</p:attrName>
                                        </p:attrNameLst>
                                      </p:cBhvr>
                                      <p:to>
                                        <p:strVal val="hidden"/>
                                      </p:to>
                                    </p:set>
                                  </p:subTnLst>
                                </p:cTn>
                              </p:par>
                            </p:childTnLst>
                          </p:cTn>
                        </p:par>
                      </p:childTnLst>
                    </p:cTn>
                  </p:par>
                </p:childTnLst>
              </p:cTn>
              <p:nextCondLst>
                <p:cond evt="onClick" delay="0">
                  <p:tgtEl>
                    <p:spTgt spid="9"/>
                  </p:tgtEl>
                </p:cond>
              </p:nextCondLst>
            </p:seq>
          </p:childTnLst>
        </p:cTn>
      </p:par>
    </p:tnLst>
    <p:bldLst>
      <p:bldP spid="11" grpId="0" animBg="1"/>
      <p:bldP spid="13" grpId="0" animBg="1"/>
      <p:bldP spid="14" grpId="0" animBg="1"/>
      <p:bldP spid="15" grpId="0" animBg="1"/>
      <p:bldP spid="16"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4845" y="1369382"/>
            <a:ext cx="2654894" cy="830997"/>
          </a:xfrm>
          <a:prstGeom prst="rect">
            <a:avLst/>
          </a:prstGeom>
        </p:spPr>
        <p:txBody>
          <a:bodyPr wrap="none">
            <a:spAutoFit/>
          </a:bodyPr>
          <a:lstStyle/>
          <a:p>
            <a:r>
              <a:rPr lang="bn-BD" sz="4800" dirty="0">
                <a:effectLst>
                  <a:outerShdw blurRad="38100" dist="38100" dir="2700000" algn="tl">
                    <a:srgbClr val="000000">
                      <a:alpha val="43137"/>
                    </a:srgbClr>
                  </a:outerShdw>
                </a:effectLst>
                <a:ea typeface="Calibri"/>
                <a:cs typeface="NikoshBAN"/>
              </a:rPr>
              <a:t>বাড়ির কাজ  </a:t>
            </a:r>
            <a:endParaRPr lang="en-US" sz="4800" dirty="0">
              <a:effectLst>
                <a:outerShdw blurRad="38100" dist="38100" dir="2700000" algn="tl">
                  <a:srgbClr val="000000">
                    <a:alpha val="43137"/>
                  </a:srgbClr>
                </a:outerShdw>
              </a:effectLst>
              <a:ea typeface="Calibri"/>
              <a:cs typeface="Vrinda"/>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29429"/>
            <a:ext cx="3621245" cy="2710904"/>
          </a:xfrm>
          <a:prstGeom prst="rect">
            <a:avLst/>
          </a:prstGeom>
          <a:ln>
            <a:noFill/>
          </a:ln>
          <a:effectLst>
            <a:softEdge rad="112500"/>
          </a:effectLst>
        </p:spPr>
      </p:pic>
      <p:sp>
        <p:nvSpPr>
          <p:cNvPr id="5" name="Rectangle 4"/>
          <p:cNvSpPr/>
          <p:nvPr/>
        </p:nvSpPr>
        <p:spPr>
          <a:xfrm>
            <a:off x="381000" y="3429000"/>
            <a:ext cx="8001000" cy="2123658"/>
          </a:xfrm>
          <a:prstGeom prst="rect">
            <a:avLst/>
          </a:prstGeom>
        </p:spPr>
        <p:txBody>
          <a:bodyPr wrap="square">
            <a:spAutoFit/>
          </a:bodyPr>
          <a:lstStyle/>
          <a:p>
            <a:pPr algn="ctr"/>
            <a:r>
              <a:rPr lang="bn-IN" sz="4400" dirty="0" smtClean="0">
                <a:effectLst>
                  <a:outerShdw blurRad="38100" dist="38100" dir="2700000" algn="tl">
                    <a:srgbClr val="000000">
                      <a:alpha val="43137"/>
                    </a:srgbClr>
                  </a:outerShdw>
                </a:effectLst>
                <a:ea typeface="Calibri"/>
                <a:cs typeface="NikoshBAN"/>
              </a:rPr>
              <a:t>৬ষ্ঠ শ্রেণির ১০ জনের ছাত্রের উচ্চতা ও বাংলা বিষয়ের নম্বর দিয়ে </a:t>
            </a:r>
            <a:r>
              <a:rPr lang="bn-BD" sz="4400" dirty="0" smtClean="0">
                <a:effectLst>
                  <a:outerShdw blurRad="38100" dist="38100" dir="2700000" algn="tl">
                    <a:srgbClr val="000000">
                      <a:alpha val="43137"/>
                    </a:srgbClr>
                  </a:outerShdw>
                </a:effectLst>
                <a:ea typeface="Calibri"/>
                <a:cs typeface="NikoshBAN"/>
              </a:rPr>
              <a:t>একটি তালিকা তৈরি ক</a:t>
            </a:r>
            <a:r>
              <a:rPr lang="bn-IN" sz="4400" dirty="0" smtClean="0">
                <a:effectLst>
                  <a:outerShdw blurRad="38100" dist="38100" dir="2700000" algn="tl">
                    <a:srgbClr val="000000">
                      <a:alpha val="43137"/>
                    </a:srgbClr>
                  </a:outerShdw>
                </a:effectLst>
                <a:ea typeface="Calibri"/>
                <a:cs typeface="NikoshBAN"/>
              </a:rPr>
              <a:t>রে আনবে</a:t>
            </a:r>
            <a:r>
              <a:rPr lang="bn-BD" sz="4400" dirty="0" smtClean="0">
                <a:effectLst>
                  <a:outerShdw blurRad="38100" dist="38100" dir="2700000" algn="tl">
                    <a:srgbClr val="000000">
                      <a:alpha val="43137"/>
                    </a:srgbClr>
                  </a:outerShdw>
                </a:effectLst>
                <a:ea typeface="Calibri"/>
                <a:cs typeface="NikoshBAN"/>
              </a:rPr>
              <a:t>। </a:t>
            </a:r>
            <a:endParaRPr lang="en-US" sz="4400" dirty="0">
              <a:effectLst>
                <a:outerShdw blurRad="38100" dist="38100" dir="2700000" algn="tl">
                  <a:srgbClr val="000000">
                    <a:alpha val="43137"/>
                  </a:srgbClr>
                </a:outerShdw>
              </a:effectLst>
              <a:ea typeface="Calibri"/>
              <a:cs typeface="Vrinda"/>
            </a:endParaRPr>
          </a:p>
        </p:txBody>
      </p:sp>
    </p:spTree>
    <p:extLst>
      <p:ext uri="{BB962C8B-B14F-4D97-AF65-F5344CB8AC3E}">
        <p14:creationId xmlns:p14="http://schemas.microsoft.com/office/powerpoint/2010/main" val="2777302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64298" y="4933528"/>
            <a:ext cx="4917501" cy="1162472"/>
          </a:xfrm>
          <a:prstGeom prst="rect">
            <a:avLst/>
          </a:prstGeo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bn-BD" sz="9600" b="1" kern="10" spc="50" dirty="0" smtClean="0">
                <a:ln w="11430"/>
                <a:solidFill>
                  <a:srgbClr val="00B050"/>
                </a:solidFill>
                <a:effectLst>
                  <a:outerShdw blurRad="76200" dist="50800" dir="5400000" algn="tl" rotWithShape="0">
                    <a:srgbClr val="000000">
                      <a:alpha val="65000"/>
                    </a:srgbClr>
                  </a:outerShdw>
                </a:effectLst>
                <a:latin typeface="NikoshBAN" panose="02000000000000000000" pitchFamily="2" charset="0"/>
                <a:cs typeface="NikoshBAN" panose="02000000000000000000" pitchFamily="2" charset="0"/>
              </a:rPr>
              <a:t>ধন্যবাদ</a:t>
            </a:r>
            <a:endParaRPr lang="en-US" sz="9600" b="1" kern="10" spc="50" dirty="0">
              <a:ln w="11430"/>
              <a:solidFill>
                <a:srgbClr val="00B050"/>
              </a:solidFill>
              <a:effectLst>
                <a:outerShdw blurRad="76200" dist="50800" dir="5400000" algn="tl" rotWithShape="0">
                  <a:srgbClr val="000000">
                    <a:alpha val="65000"/>
                  </a:srgbClr>
                </a:outerShd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794" y="838200"/>
            <a:ext cx="5422998" cy="385635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50554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11500" y="263604"/>
            <a:ext cx="3365500" cy="1336596"/>
          </a:xfrm>
          <a:prstGeom prst="rect">
            <a:avLst/>
          </a:prstGeom>
          <a:noFill/>
        </p:spPr>
        <p:txBody>
          <a:bodyPr wrap="none" rtlCol="0">
            <a:prstTxWarp prst="textInflateTop">
              <a:avLst>
                <a:gd name="adj" fmla="val 28785"/>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IN" sz="6000" b="1" spc="50" dirty="0" smtClean="0">
                <a:ln w="11430"/>
                <a:solidFill>
                  <a:sysClr val="windowText" lastClr="000000"/>
                </a:solidFill>
                <a:effectLst>
                  <a:outerShdw blurRad="76200" dist="50800" dir="5400000" algn="tl" rotWithShape="0">
                    <a:srgbClr val="000000">
                      <a:alpha val="65000"/>
                    </a:srgbClr>
                  </a:outerShdw>
                </a:effectLst>
                <a:latin typeface="NikoshBAN" pitchFamily="2" charset="0"/>
                <a:cs typeface="NikoshBAN" pitchFamily="2" charset="0"/>
              </a:rPr>
              <a:t>কৃতজ্ঞতা স্বীকার </a:t>
            </a:r>
            <a:endParaRPr lang="en-US" sz="6000" b="1" spc="50" dirty="0">
              <a:ln w="11430"/>
              <a:solidFill>
                <a:sysClr val="windowText" lastClr="000000"/>
              </a:soli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4" name="TextBox 3"/>
          <p:cNvSpPr txBox="1"/>
          <p:nvPr/>
        </p:nvSpPr>
        <p:spPr>
          <a:xfrm>
            <a:off x="292100" y="2990608"/>
            <a:ext cx="8534400" cy="1077218"/>
          </a:xfrm>
          <a:prstGeom prst="rect">
            <a:avLst/>
          </a:prstGeom>
          <a:solidFill>
            <a:srgbClr val="FFFF66"/>
          </a:solidFill>
        </p:spPr>
        <p:txBody>
          <a:bodyPr wrap="square" rtlCol="0">
            <a:spAutoFit/>
          </a:bodyPr>
          <a:lstStyle/>
          <a:p>
            <a:pPr algn="ctr"/>
            <a:r>
              <a:rPr lang="bn-IN" sz="3200" dirty="0" smtClean="0">
                <a:solidFill>
                  <a:srgbClr val="005426"/>
                </a:solidFill>
                <a:latin typeface="Nikosh" pitchFamily="2" charset="0"/>
                <a:cs typeface="Nikosh" pitchFamily="2" charset="0"/>
              </a:rPr>
              <a:t>এবং কন্টেন্ট সম্পাদক হিসেবে যাঁদের নির্দেশনা, পরামর্শ ও তত্ত্বাবধানে এই মডেল কন্টেন্ট সমৃদ্ধ হয়েছে তারা হলেন-  </a:t>
            </a:r>
            <a:endParaRPr lang="en-US" sz="3200" dirty="0">
              <a:solidFill>
                <a:srgbClr val="005426"/>
              </a:solidFill>
              <a:latin typeface="Nikosh" pitchFamily="2" charset="0"/>
              <a:cs typeface="Nikosh" pitchFamily="2" charset="0"/>
            </a:endParaRPr>
          </a:p>
        </p:txBody>
      </p:sp>
      <p:sp>
        <p:nvSpPr>
          <p:cNvPr id="6" name="TextBox 5"/>
          <p:cNvSpPr txBox="1"/>
          <p:nvPr/>
        </p:nvSpPr>
        <p:spPr>
          <a:xfrm>
            <a:off x="381000" y="1771471"/>
            <a:ext cx="8382000" cy="1200329"/>
          </a:xfrm>
          <a:prstGeom prst="rect">
            <a:avLst/>
          </a:prstGeom>
          <a:solidFill>
            <a:srgbClr val="CCFF99"/>
          </a:solidFill>
        </p:spPr>
        <p:txBody>
          <a:bodyPr wrap="square" rtlCol="0">
            <a:spAutoFit/>
          </a:bodyPr>
          <a:lstStyle/>
          <a:p>
            <a:pPr algn="ctr"/>
            <a:r>
              <a:rPr lang="bn-IN" sz="3600" dirty="0" smtClean="0">
                <a:solidFill>
                  <a:srgbClr val="003399"/>
                </a:solidFill>
                <a:latin typeface="Nikosh" pitchFamily="2" charset="0"/>
                <a:cs typeface="Nikosh" pitchFamily="2" charset="0"/>
              </a:rPr>
              <a:t>শিক্ষা মন্ত্রণালয়, মাউশি, এনসিটিবি ও এটুআই-এর সংশ্লিষ্ট কর্মকর্তাবৃন্দ </a:t>
            </a:r>
            <a:endParaRPr lang="en-US" sz="3600" dirty="0">
              <a:solidFill>
                <a:srgbClr val="003399"/>
              </a:solidFill>
              <a:latin typeface="Nikosh" pitchFamily="2" charset="0"/>
              <a:cs typeface="Nikosh" pitchFamily="2" charset="0"/>
            </a:endParaRPr>
          </a:p>
        </p:txBody>
      </p:sp>
      <p:sp>
        <p:nvSpPr>
          <p:cNvPr id="7" name="TextBox 6"/>
          <p:cNvSpPr txBox="1"/>
          <p:nvPr/>
        </p:nvSpPr>
        <p:spPr>
          <a:xfrm>
            <a:off x="266096" y="4038600"/>
            <a:ext cx="8572500" cy="2554545"/>
          </a:xfrm>
          <a:prstGeom prst="rect">
            <a:avLst/>
          </a:prstGeom>
          <a:solidFill>
            <a:srgbClr val="66CCFF"/>
          </a:solidFill>
        </p:spPr>
        <p:txBody>
          <a:bodyPr wrap="square" rtlCol="0">
            <a:spAutoFit/>
          </a:bodyPr>
          <a:lstStyle/>
          <a:p>
            <a:pPr algn="ctr"/>
            <a:r>
              <a:rPr lang="bn-IN" sz="3200" dirty="0">
                <a:latin typeface="Nikosh" pitchFamily="2" charset="0"/>
                <a:cs typeface="Nikosh" pitchFamily="2" charset="0"/>
              </a:rPr>
              <a:t>জনাব </a:t>
            </a:r>
            <a:r>
              <a:rPr lang="bn-IN" sz="3200" dirty="0" smtClean="0">
                <a:latin typeface="Nikosh" pitchFamily="2" charset="0"/>
                <a:cs typeface="Nikosh" pitchFamily="2" charset="0"/>
              </a:rPr>
              <a:t>মো</a:t>
            </a:r>
            <a:r>
              <a:rPr lang="bn-BD" sz="3200" dirty="0" smtClean="0">
                <a:latin typeface="Nikosh" pitchFamily="2" charset="0"/>
                <a:cs typeface="Nikosh" pitchFamily="2" charset="0"/>
              </a:rPr>
              <a:t>হাম্মদ</a:t>
            </a:r>
            <a:r>
              <a:rPr lang="bn-IN" sz="3200" dirty="0" smtClean="0">
                <a:latin typeface="Nikosh" pitchFamily="2" charset="0"/>
                <a:cs typeface="Nikosh" pitchFamily="2" charset="0"/>
              </a:rPr>
              <a:t> </a:t>
            </a:r>
            <a:r>
              <a:rPr lang="bn-BD" sz="3200" dirty="0" smtClean="0">
                <a:latin typeface="Nikosh" pitchFamily="2" charset="0"/>
                <a:cs typeface="Nikosh" pitchFamily="2" charset="0"/>
              </a:rPr>
              <a:t>কবী</a:t>
            </a:r>
            <a:r>
              <a:rPr lang="en-US" sz="3200" dirty="0" smtClean="0">
                <a:latin typeface="Nikosh" pitchFamily="2" charset="0"/>
                <a:cs typeface="Nikosh" pitchFamily="2" charset="0"/>
              </a:rPr>
              <a:t>র </a:t>
            </a:r>
            <a:r>
              <a:rPr lang="en-US" sz="3200" dirty="0" err="1" smtClean="0">
                <a:latin typeface="Nikosh" pitchFamily="2" charset="0"/>
                <a:cs typeface="Nikosh" pitchFamily="2" charset="0"/>
              </a:rPr>
              <a:t>হোসেন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সহকারী</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অধ্যাপক</a:t>
            </a:r>
            <a:r>
              <a:rPr lang="bn-IN" sz="3200" dirty="0" smtClean="0">
                <a:latin typeface="Nikosh" pitchFamily="2" charset="0"/>
                <a:cs typeface="Nikosh" pitchFamily="2" charset="0"/>
              </a:rPr>
              <a:t>, </a:t>
            </a:r>
            <a:r>
              <a:rPr lang="bn-IN" sz="3200" dirty="0">
                <a:latin typeface="Nikosh" pitchFamily="2" charset="0"/>
                <a:cs typeface="Nikosh" pitchFamily="2" charset="0"/>
              </a:rPr>
              <a:t>টিটিসি, </a:t>
            </a:r>
            <a:r>
              <a:rPr lang="en-US" sz="3200" dirty="0" err="1" smtClean="0">
                <a:latin typeface="Nikosh" pitchFamily="2" charset="0"/>
                <a:cs typeface="Nikosh" pitchFamily="2" charset="0"/>
              </a:rPr>
              <a:t>ঢাকা</a:t>
            </a:r>
            <a:r>
              <a:rPr lang="en-US" sz="3200" dirty="0" smtClean="0">
                <a:latin typeface="Nikosh" pitchFamily="2" charset="0"/>
                <a:cs typeface="Nikosh" pitchFamily="2" charset="0"/>
              </a:rPr>
              <a:t>।</a:t>
            </a:r>
            <a:endParaRPr lang="bn-IN" sz="3200" dirty="0">
              <a:latin typeface="Nikosh" pitchFamily="2" charset="0"/>
              <a:cs typeface="Nikosh" pitchFamily="2" charset="0"/>
            </a:endParaRPr>
          </a:p>
          <a:p>
            <a:pPr algn="ctr"/>
            <a:r>
              <a:rPr lang="bn-IN" sz="3200" dirty="0">
                <a:latin typeface="Nikosh" pitchFamily="2" charset="0"/>
                <a:cs typeface="Nikosh" pitchFamily="2" charset="0"/>
              </a:rPr>
              <a:t>জনাব </a:t>
            </a:r>
            <a:r>
              <a:rPr lang="bn-IN" sz="3200" dirty="0" smtClean="0">
                <a:latin typeface="Nikosh" pitchFamily="2" charset="0"/>
                <a:cs typeface="Nikosh" pitchFamily="2" charset="0"/>
              </a:rPr>
              <a:t>মোঃ</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আহসানুল</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আরেফিন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চৌধুরী</a:t>
            </a:r>
            <a:r>
              <a:rPr lang="bn-IN" sz="3200" dirty="0" smtClean="0">
                <a:latin typeface="Nikosh" pitchFamily="2" charset="0"/>
                <a:cs typeface="Nikosh" pitchFamily="2" charset="0"/>
              </a:rPr>
              <a:t>,</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শিক্ষা</a:t>
            </a:r>
            <a:r>
              <a:rPr lang="en-US" sz="3200" dirty="0" smtClean="0">
                <a:latin typeface="Nikosh" pitchFamily="2" charset="0"/>
                <a:cs typeface="Nikosh" pitchFamily="2" charset="0"/>
              </a:rPr>
              <a:t>,</a:t>
            </a:r>
            <a:r>
              <a:rPr lang="bn-IN" sz="3200" dirty="0" smtClean="0">
                <a:latin typeface="Nikosh" pitchFamily="2" charset="0"/>
                <a:cs typeface="Nikosh" pitchFamily="2" charset="0"/>
              </a:rPr>
              <a:t> সহকার</a:t>
            </a:r>
            <a:r>
              <a:rPr lang="en-US" sz="3200" dirty="0" smtClean="0">
                <a:latin typeface="Nikosh" pitchFamily="2" charset="0"/>
                <a:cs typeface="Nikosh" pitchFamily="2" charset="0"/>
              </a:rPr>
              <a:t>ী</a:t>
            </a:r>
            <a:r>
              <a:rPr lang="bn-IN" sz="3200" dirty="0" smtClean="0">
                <a:latin typeface="Nikosh" pitchFamily="2" charset="0"/>
                <a:cs typeface="Nikosh" pitchFamily="2" charset="0"/>
              </a:rPr>
              <a:t> </a:t>
            </a:r>
            <a:r>
              <a:rPr lang="bn-IN" sz="3200" dirty="0">
                <a:latin typeface="Nikosh" pitchFamily="2" charset="0"/>
                <a:cs typeface="Nikosh" pitchFamily="2" charset="0"/>
              </a:rPr>
              <a:t>অধ্যাপক, টিটিসি, </a:t>
            </a:r>
            <a:r>
              <a:rPr lang="en-US" sz="3200" dirty="0" err="1" smtClean="0">
                <a:latin typeface="Nikosh" pitchFamily="2" charset="0"/>
                <a:cs typeface="Nikosh" pitchFamily="2" charset="0"/>
              </a:rPr>
              <a:t>পাবনা</a:t>
            </a:r>
            <a:r>
              <a:rPr lang="en-US" sz="3200" dirty="0" smtClean="0">
                <a:latin typeface="Nikosh" pitchFamily="2" charset="0"/>
                <a:cs typeface="Nikosh" pitchFamily="2" charset="0"/>
              </a:rPr>
              <a:t>।</a:t>
            </a:r>
            <a:endParaRPr lang="en-US" sz="3200" dirty="0">
              <a:latin typeface="Nikosh" pitchFamily="2" charset="0"/>
              <a:cs typeface="Nikosh" pitchFamily="2" charset="0"/>
            </a:endParaRPr>
          </a:p>
          <a:p>
            <a:pPr algn="ctr"/>
            <a:r>
              <a:rPr lang="bn-BD" sz="3200" dirty="0">
                <a:latin typeface="Nikosh" pitchFamily="2" charset="0"/>
                <a:cs typeface="Nikosh" pitchFamily="2" charset="0"/>
              </a:rPr>
              <a:t>জনাব মির্জা </a:t>
            </a:r>
            <a:r>
              <a:rPr lang="bn-BD" sz="3200" dirty="0" smtClean="0">
                <a:latin typeface="Nikosh" pitchFamily="2" charset="0"/>
                <a:cs typeface="Nikosh" pitchFamily="2" charset="0"/>
              </a:rPr>
              <a:t>মো</a:t>
            </a:r>
            <a:r>
              <a:rPr lang="en-US" sz="3200" dirty="0" err="1" smtClean="0">
                <a:latin typeface="Nikosh" pitchFamily="2" charset="0"/>
                <a:cs typeface="Nikosh" pitchFamily="2" charset="0"/>
              </a:rPr>
              <a:t>হাম্মদ</a:t>
            </a:r>
            <a:r>
              <a:rPr lang="bn-BD" sz="3200" dirty="0" smtClean="0">
                <a:latin typeface="Nikosh" pitchFamily="2" charset="0"/>
                <a:cs typeface="Nikosh" pitchFamily="2" charset="0"/>
              </a:rPr>
              <a:t> </a:t>
            </a:r>
            <a:r>
              <a:rPr lang="bn-BD" sz="3200" dirty="0">
                <a:latin typeface="Nikosh" pitchFamily="2" charset="0"/>
                <a:cs typeface="Nikosh" pitchFamily="2" charset="0"/>
              </a:rPr>
              <a:t>দিদারুল আ</a:t>
            </a:r>
            <a:r>
              <a:rPr lang="en-US" sz="3200" dirty="0" err="1">
                <a:latin typeface="Nikosh" pitchFamily="2" charset="0"/>
                <a:cs typeface="Nikosh" pitchFamily="2" charset="0"/>
              </a:rPr>
              <a:t>নাম</a:t>
            </a:r>
            <a:r>
              <a:rPr lang="bn-BD" sz="3200" dirty="0">
                <a:latin typeface="Nikosh" pitchFamily="2" charset="0"/>
                <a:cs typeface="Nikosh" pitchFamily="2" charset="0"/>
              </a:rPr>
              <a:t>, </a:t>
            </a:r>
            <a:r>
              <a:rPr lang="en-US" sz="3200" dirty="0" err="1">
                <a:latin typeface="Nikosh" pitchFamily="2" charset="0"/>
                <a:cs typeface="Nikosh" pitchFamily="2" charset="0"/>
              </a:rPr>
              <a:t>প্রভাষক</a:t>
            </a:r>
            <a:r>
              <a:rPr lang="bn-BD" sz="3200" dirty="0">
                <a:latin typeface="Nikosh" pitchFamily="2" charset="0"/>
                <a:cs typeface="Nikosh" pitchFamily="2" charset="0"/>
              </a:rPr>
              <a:t>, টিটিসি, ঢাকা</a:t>
            </a:r>
            <a:r>
              <a:rPr lang="bn-BD" sz="3200" dirty="0" smtClean="0">
                <a:latin typeface="Nikosh" pitchFamily="2" charset="0"/>
                <a:cs typeface="Nikosh" pitchFamily="2" charset="0"/>
              </a:rPr>
              <a:t>।</a:t>
            </a:r>
            <a:endParaRPr lang="en-US" sz="3200" dirty="0" smtClean="0">
              <a:latin typeface="Nikosh" pitchFamily="2" charset="0"/>
              <a:cs typeface="Nikosh" pitchFamily="2" charset="0"/>
            </a:endParaRPr>
          </a:p>
          <a:p>
            <a:pPr algn="ctr"/>
            <a:r>
              <a:rPr lang="en-US" sz="3200" dirty="0" err="1" smtClean="0">
                <a:latin typeface="Nikosh" pitchFamily="2" charset="0"/>
                <a:cs typeface="Nikosh" pitchFamily="2" charset="0"/>
              </a:rPr>
              <a:t>মো</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সাজ্জাদ</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হোসেন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খান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প্রভাষক</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শিক্ষা</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টিটিসি</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খুলনা</a:t>
            </a:r>
            <a:r>
              <a:rPr lang="en-US" sz="3200" dirty="0" smtClean="0">
                <a:latin typeface="Nikosh" pitchFamily="2" charset="0"/>
                <a:cs typeface="Nikosh" pitchFamily="2" charset="0"/>
              </a:rPr>
              <a:t>।</a:t>
            </a:r>
            <a:endParaRPr lang="bn-BD" sz="3200" dirty="0">
              <a:latin typeface="Nikosh" pitchFamily="2" charset="0"/>
              <a:cs typeface="Nikosh" pitchFamily="2" charset="0"/>
            </a:endParaRPr>
          </a:p>
        </p:txBody>
      </p:sp>
    </p:spTree>
    <p:extLst>
      <p:ext uri="{BB962C8B-B14F-4D97-AF65-F5344CB8AC3E}">
        <p14:creationId xmlns:p14="http://schemas.microsoft.com/office/powerpoint/2010/main" val="3423034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304800"/>
            <a:ext cx="4343400" cy="1295400"/>
          </a:xfrm>
          <a:prstGeom prst="roundRect">
            <a:avLst/>
          </a:prstGeom>
          <a:no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500" b="1" dirty="0" err="1">
                <a:ln w="0"/>
                <a:solidFill>
                  <a:srgbClr val="00B050"/>
                </a:solidFill>
                <a:latin typeface="NikoshBAN" pitchFamily="2" charset="0"/>
                <a:cs typeface="NikoshBAN" pitchFamily="2" charset="0"/>
              </a:rPr>
              <a:t>স্বাগতম</a:t>
            </a:r>
            <a:endParaRPr lang="en-GB" sz="11500" b="1" dirty="0">
              <a:ln w="0"/>
              <a:solidFill>
                <a:srgbClr val="00B050"/>
              </a:solidFill>
              <a:latin typeface="NikoshBAN" pitchFamily="2" charset="0"/>
              <a:cs typeface="NikoshBAN"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752600"/>
            <a:ext cx="5447800" cy="4080591"/>
          </a:xfrm>
          <a:prstGeom prst="rect">
            <a:avLst/>
          </a:prstGeom>
        </p:spPr>
      </p:pic>
    </p:spTree>
    <p:extLst>
      <p:ext uri="{BB962C8B-B14F-4D97-AF65-F5344CB8AC3E}">
        <p14:creationId xmlns:p14="http://schemas.microsoft.com/office/powerpoint/2010/main" val="1005244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648200" y="533400"/>
            <a:ext cx="4267200" cy="5211763"/>
          </a:xfrm>
        </p:spPr>
        <p:txBody>
          <a:bodyPr/>
          <a:lstStyle/>
          <a:p>
            <a:pPr marL="0" indent="0" algn="ctr">
              <a:buNone/>
              <a:defRPr/>
            </a:pPr>
            <a:endParaRPr lang="en-US" sz="3600" dirty="0" smtClean="0">
              <a:effectLst>
                <a:outerShdw blurRad="38100" dist="38100" dir="2700000" algn="tl">
                  <a:srgbClr val="000000">
                    <a:alpha val="43137"/>
                  </a:srgbClr>
                </a:outerShdw>
              </a:effectLst>
              <a:latin typeface="NikoshBAN" pitchFamily="2" charset="0"/>
              <a:cs typeface="NikoshBAN" pitchFamily="2" charset="0"/>
            </a:endParaRPr>
          </a:p>
          <a:p>
            <a:pPr marL="0" indent="0" algn="ctr">
              <a:spcBef>
                <a:spcPts val="0"/>
              </a:spcBef>
              <a:buNone/>
              <a:defRPr/>
            </a:pPr>
            <a:r>
              <a:rPr lang="en-US" sz="4800" dirty="0" err="1" smtClean="0">
                <a:effectLst>
                  <a:outerShdw blurRad="38100" dist="38100" dir="2700000" algn="tl">
                    <a:srgbClr val="000000">
                      <a:alpha val="43137"/>
                    </a:srgbClr>
                  </a:outerShdw>
                </a:effectLst>
                <a:latin typeface="NikoshBAN" pitchFamily="2" charset="0"/>
                <a:cs typeface="NikoshBAN" pitchFamily="2" charset="0"/>
              </a:rPr>
              <a:t>পাঠ</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পরিচিতি</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p>
          <a:p>
            <a:pPr marL="0" indent="0" algn="ctr">
              <a:spcBef>
                <a:spcPts val="0"/>
              </a:spcBef>
              <a:buNone/>
              <a:defRPr/>
            </a:pPr>
            <a:r>
              <a:rPr lang="en-US" sz="3200" dirty="0" err="1" smtClean="0">
                <a:latin typeface="NikoshBAN" pitchFamily="2" charset="0"/>
                <a:cs typeface="NikoshBAN" pitchFamily="2" charset="0"/>
              </a:rPr>
              <a:t>শ্রেণি</a:t>
            </a:r>
            <a:r>
              <a:rPr lang="en-US" sz="3200" dirty="0" smtClean="0">
                <a:latin typeface="NikoshBAN" pitchFamily="2" charset="0"/>
                <a:cs typeface="NikoshBAN" pitchFamily="2" charset="0"/>
              </a:rPr>
              <a:t>:</a:t>
            </a:r>
            <a:r>
              <a:rPr lang="bn-BD" sz="3200" dirty="0" smtClean="0">
                <a:latin typeface="NikoshBAN" pitchFamily="2" charset="0"/>
                <a:cs typeface="NikoshBAN" pitchFamily="2" charset="0"/>
              </a:rPr>
              <a:t> ৬ষ্ঠ </a:t>
            </a:r>
            <a:endParaRPr lang="en-US" sz="3200" dirty="0">
              <a:latin typeface="NikoshBAN" pitchFamily="2" charset="0"/>
              <a:cs typeface="NikoshBAN" pitchFamily="2" charset="0"/>
            </a:endParaRPr>
          </a:p>
          <a:p>
            <a:pPr marL="0" indent="0" algn="ctr">
              <a:spcBef>
                <a:spcPts val="0"/>
              </a:spcBef>
              <a:buNone/>
              <a:defRPr/>
            </a:pPr>
            <a:r>
              <a:rPr lang="en-US" sz="3200" b="1" dirty="0" err="1" smtClean="0">
                <a:latin typeface="NikoshBAN" pitchFamily="2" charset="0"/>
                <a:cs typeface="NikoshBAN" pitchFamily="2" charset="0"/>
              </a:rPr>
              <a:t>বিষয়</a:t>
            </a:r>
            <a:r>
              <a:rPr lang="en-US" sz="3200" b="1" dirty="0" smtClean="0">
                <a:latin typeface="NikoshBAN" pitchFamily="2" charset="0"/>
                <a:cs typeface="NikoshBAN" pitchFamily="2" charset="0"/>
              </a:rPr>
              <a:t>:</a:t>
            </a:r>
            <a:r>
              <a:rPr lang="bn-BD" sz="3200" b="1" dirty="0" smtClean="0">
                <a:latin typeface="NikoshBAN" pitchFamily="2" charset="0"/>
                <a:cs typeface="NikoshBAN" pitchFamily="2" charset="0"/>
              </a:rPr>
              <a:t> </a:t>
            </a:r>
            <a:r>
              <a:rPr lang="bn-BD" sz="3200" b="1" dirty="0">
                <a:latin typeface="NikoshBAN" pitchFamily="2" charset="0"/>
                <a:cs typeface="NikoshBAN" pitchFamily="2" charset="0"/>
              </a:rPr>
              <a:t>তথ্য ও </a:t>
            </a:r>
            <a:r>
              <a:rPr lang="bn-BD" sz="3200" b="1" dirty="0" smtClean="0">
                <a:latin typeface="NikoshBAN" pitchFamily="2" charset="0"/>
                <a:cs typeface="NikoshBAN" pitchFamily="2" charset="0"/>
              </a:rPr>
              <a:t>যোগাযোগ</a:t>
            </a:r>
            <a:r>
              <a:rPr lang="en-US" sz="3200" b="1" dirty="0">
                <a:latin typeface="NikoshBAN" pitchFamily="2" charset="0"/>
                <a:cs typeface="NikoshBAN" pitchFamily="2" charset="0"/>
              </a:rPr>
              <a:t> </a:t>
            </a:r>
            <a:r>
              <a:rPr lang="bn-BD" sz="3200" b="1" dirty="0" smtClean="0">
                <a:latin typeface="NikoshBAN" pitchFamily="2" charset="0"/>
                <a:cs typeface="NikoshBAN" pitchFamily="2" charset="0"/>
              </a:rPr>
              <a:t>প্রযুক্তি</a:t>
            </a:r>
            <a:r>
              <a:rPr lang="en-US" sz="3200" b="1" dirty="0" smtClean="0">
                <a:latin typeface="NikoshBAN" pitchFamily="2" charset="0"/>
                <a:cs typeface="NikoshBAN" pitchFamily="2" charset="0"/>
              </a:rPr>
              <a:t> </a:t>
            </a:r>
            <a:endParaRPr lang="bn-BD" sz="3200" b="1" dirty="0">
              <a:latin typeface="NikoshBAN" pitchFamily="2" charset="0"/>
              <a:cs typeface="NikoshBAN" pitchFamily="2" charset="0"/>
            </a:endParaRPr>
          </a:p>
          <a:p>
            <a:pPr marL="0" indent="0" algn="ctr">
              <a:spcBef>
                <a:spcPts val="0"/>
              </a:spcBef>
              <a:buNone/>
              <a:defRPr/>
            </a:pPr>
            <a:r>
              <a:rPr lang="bn-BD" sz="3200" dirty="0" smtClean="0">
                <a:latin typeface="NikoshBAN" pitchFamily="2" charset="0"/>
                <a:cs typeface="NikoshBAN" pitchFamily="2" charset="0"/>
              </a:rPr>
              <a:t>অধ্যায়</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১ম</a:t>
            </a:r>
            <a:endParaRPr lang="en-US" sz="3200" dirty="0">
              <a:latin typeface="NikoshBAN" pitchFamily="2" charset="0"/>
              <a:cs typeface="NikoshBAN" pitchFamily="2" charset="0"/>
            </a:endParaRPr>
          </a:p>
          <a:p>
            <a:pPr marL="0" indent="0" algn="ctr">
              <a:spcBef>
                <a:spcPts val="0"/>
              </a:spcBef>
              <a:buNone/>
              <a:defRPr/>
            </a:pPr>
            <a:r>
              <a:rPr lang="bn-BD" sz="3200" dirty="0" smtClean="0">
                <a:latin typeface="NikoshBAN" pitchFamily="2" charset="0"/>
                <a:cs typeface="NikoshBAN" pitchFamily="2" charset="0"/>
              </a:rPr>
              <a:t>পাঠ</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৩</a:t>
            </a:r>
            <a:endParaRPr lang="bn-BD" sz="3200" dirty="0" smtClean="0">
              <a:latin typeface="NikoshBAN" pitchFamily="2" charset="0"/>
              <a:cs typeface="NikoshBAN" pitchFamily="2" charset="0"/>
            </a:endParaRPr>
          </a:p>
          <a:p>
            <a:pPr marL="0" indent="0" algn="ctr">
              <a:spcBef>
                <a:spcPts val="0"/>
              </a:spcBef>
              <a:buNone/>
              <a:defRPr/>
            </a:pPr>
            <a:r>
              <a:rPr lang="bn-BD" sz="3200" dirty="0" smtClean="0">
                <a:latin typeface="NikoshBAN" pitchFamily="2" charset="0"/>
                <a:cs typeface="NikoshBAN" pitchFamily="2" charset="0"/>
              </a:rPr>
              <a:t>সময়: ৫০ মিনিট </a:t>
            </a:r>
            <a:r>
              <a:rPr lang="en-US" sz="3200" dirty="0" smtClean="0">
                <a:latin typeface="NikoshBAN" pitchFamily="2" charset="0"/>
                <a:cs typeface="NikoshBAN" pitchFamily="2" charset="0"/>
              </a:rPr>
              <a:t>    </a:t>
            </a:r>
            <a:endParaRPr lang="en-US" sz="3200" dirty="0">
              <a:solidFill>
                <a:schemeClr val="bg2"/>
              </a:solidFill>
              <a:latin typeface="NikoshBAN" pitchFamily="2" charset="0"/>
              <a:cs typeface="NikoshBAN" pitchFamily="2" charset="0"/>
            </a:endParaRPr>
          </a:p>
          <a:p>
            <a:endParaRPr lang="en-US" dirty="0"/>
          </a:p>
        </p:txBody>
      </p:sp>
      <p:sp>
        <p:nvSpPr>
          <p:cNvPr id="7" name="Content Placeholder 6"/>
          <p:cNvSpPr>
            <a:spLocks noGrp="1"/>
          </p:cNvSpPr>
          <p:nvPr>
            <p:ph sz="half" idx="1"/>
          </p:nvPr>
        </p:nvSpPr>
        <p:spPr>
          <a:xfrm>
            <a:off x="457200" y="762000"/>
            <a:ext cx="4038600" cy="5364163"/>
          </a:xfrm>
        </p:spPr>
        <p:txBody>
          <a:bodyPr/>
          <a:lstStyle/>
          <a:p>
            <a:pPr marL="0" indent="0">
              <a:buNone/>
            </a:pPr>
            <a:r>
              <a:rPr lang="en-US" sz="3600"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শিক্ষক</a:t>
            </a:r>
            <a:r>
              <a:rPr lang="en-US" sz="360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600"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পরিচিতি</a:t>
            </a:r>
            <a:r>
              <a:rPr lang="en-US" sz="360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marL="0" indent="0">
              <a:spcBef>
                <a:spcPts val="0"/>
              </a:spcBef>
              <a:buNone/>
            </a:pPr>
            <a:endParaRPr lang="en-US" sz="3600" b="1" dirty="0" smtClean="0">
              <a:effectLst>
                <a:outerShdw blurRad="38100" dist="38100" dir="2700000" algn="tl">
                  <a:srgbClr val="000000">
                    <a:alpha val="43137"/>
                  </a:srgbClr>
                </a:outerShdw>
              </a:effectLst>
              <a:latin typeface="NikoshBAN" pitchFamily="2" charset="0"/>
              <a:cs typeface="NikoshBAN" pitchFamily="2" charset="0"/>
            </a:endParaRPr>
          </a:p>
          <a:p>
            <a:pPr marL="0" indent="0">
              <a:spcBef>
                <a:spcPts val="0"/>
              </a:spcBef>
              <a:buNone/>
            </a:pPr>
            <a:endParaRPr lang="en-US" sz="3600" b="1" dirty="0">
              <a:effectLst>
                <a:outerShdw blurRad="38100" dist="38100" dir="2700000" algn="tl">
                  <a:srgbClr val="000000">
                    <a:alpha val="43137"/>
                  </a:srgbClr>
                </a:outerShdw>
              </a:effectLst>
              <a:latin typeface="NikoshBAN" pitchFamily="2" charset="0"/>
              <a:cs typeface="NikoshBAN" pitchFamily="2" charset="0"/>
            </a:endParaRPr>
          </a:p>
          <a:p>
            <a:pPr marL="0" indent="0">
              <a:spcBef>
                <a:spcPts val="0"/>
              </a:spcBef>
              <a:buNone/>
            </a:pPr>
            <a:endParaRPr lang="en-US" sz="3600" b="1" dirty="0">
              <a:effectLst>
                <a:outerShdw blurRad="38100" dist="38100" dir="2700000" algn="tl">
                  <a:srgbClr val="000000">
                    <a:alpha val="43137"/>
                  </a:srgbClr>
                </a:outerShdw>
              </a:effectLst>
              <a:latin typeface="NikoshBAN" pitchFamily="2" charset="0"/>
              <a:cs typeface="NikoshBAN" pitchFamily="2" charset="0"/>
            </a:endParaRPr>
          </a:p>
          <a:p>
            <a:pPr marL="0" indent="0">
              <a:spcBef>
                <a:spcPts val="0"/>
              </a:spcBef>
              <a:buNone/>
            </a:pPr>
            <a:r>
              <a:rPr lang="bn-BD" sz="3600" b="1" dirty="0" smtClean="0">
                <a:effectLst>
                  <a:outerShdw blurRad="38100" dist="38100" dir="2700000" algn="tl">
                    <a:srgbClr val="000000">
                      <a:alpha val="43137"/>
                    </a:srgbClr>
                  </a:outerShdw>
                </a:effectLst>
                <a:latin typeface="NikoshBAN" pitchFamily="2" charset="0"/>
                <a:cs typeface="NikoshBAN" pitchFamily="2" charset="0"/>
              </a:rPr>
              <a:t>মো</a:t>
            </a:r>
            <a:r>
              <a:rPr lang="en-US" sz="3600" b="1" dirty="0" smtClean="0">
                <a:effectLst>
                  <a:outerShdw blurRad="38100" dist="38100" dir="2700000" algn="tl">
                    <a:srgbClr val="000000">
                      <a:alpha val="43137"/>
                    </a:srgbClr>
                  </a:outerShdw>
                </a:effectLst>
                <a:latin typeface="NikoshBAN" pitchFamily="2" charset="0"/>
                <a:cs typeface="NikoshBAN" pitchFamily="2" charset="0"/>
              </a:rPr>
              <a:t>.</a:t>
            </a:r>
            <a:r>
              <a:rPr lang="bn-BD" sz="3600" b="1" dirty="0" smtClean="0">
                <a:effectLst>
                  <a:outerShdw blurRad="38100" dist="38100" dir="2700000" algn="tl">
                    <a:srgbClr val="000000">
                      <a:alpha val="43137"/>
                    </a:srgbClr>
                  </a:outerShdw>
                </a:effectLst>
                <a:latin typeface="NikoshBAN" pitchFamily="2" charset="0"/>
                <a:cs typeface="NikoshBAN" pitchFamily="2" charset="0"/>
              </a:rPr>
              <a:t> </a:t>
            </a:r>
            <a:r>
              <a:rPr lang="bn-BD" sz="3600" b="1" dirty="0">
                <a:effectLst>
                  <a:outerShdw blurRad="38100" dist="38100" dir="2700000" algn="tl">
                    <a:srgbClr val="000000">
                      <a:alpha val="43137"/>
                    </a:srgbClr>
                  </a:outerShdw>
                </a:effectLst>
                <a:latin typeface="NikoshBAN" pitchFamily="2" charset="0"/>
                <a:cs typeface="NikoshBAN" pitchFamily="2" charset="0"/>
              </a:rPr>
              <a:t>আব্দুর রহিম</a:t>
            </a:r>
            <a:endParaRPr lang="en-US" sz="3600" b="1" dirty="0">
              <a:effectLst>
                <a:outerShdw blurRad="38100" dist="38100" dir="2700000" algn="tl">
                  <a:srgbClr val="000000">
                    <a:alpha val="43137"/>
                  </a:srgbClr>
                </a:outerShdw>
              </a:effectLst>
              <a:latin typeface="NikoshBAN" pitchFamily="2" charset="0"/>
              <a:cs typeface="NikoshBAN" pitchFamily="2" charset="0"/>
            </a:endParaRPr>
          </a:p>
          <a:p>
            <a:pPr marL="0" indent="0">
              <a:spcBef>
                <a:spcPts val="0"/>
              </a:spcBef>
              <a:buNone/>
            </a:pPr>
            <a:r>
              <a:rPr lang="en-US" sz="2400" dirty="0" err="1" smtClean="0">
                <a:solidFill>
                  <a:srgbClr val="7030A0"/>
                </a:solidFill>
                <a:latin typeface="NikoshBAN" pitchFamily="2" charset="0"/>
                <a:cs typeface="NikoshBAN" pitchFamily="2" charset="0"/>
              </a:rPr>
              <a:t>সহকারী</a:t>
            </a:r>
            <a:r>
              <a:rPr lang="en-US" sz="2400" dirty="0" smtClean="0">
                <a:solidFill>
                  <a:srgbClr val="7030A0"/>
                </a:solidFill>
                <a:latin typeface="NikoshBAN" pitchFamily="2" charset="0"/>
                <a:cs typeface="NikoshBAN" pitchFamily="2" charset="0"/>
              </a:rPr>
              <a:t> </a:t>
            </a:r>
            <a:r>
              <a:rPr lang="en-US" sz="2400" dirty="0" err="1">
                <a:solidFill>
                  <a:srgbClr val="7030A0"/>
                </a:solidFill>
                <a:latin typeface="NikoshBAN" pitchFamily="2" charset="0"/>
                <a:cs typeface="NikoshBAN" pitchFamily="2" charset="0"/>
              </a:rPr>
              <a:t>শিক্ষক</a:t>
            </a:r>
            <a:r>
              <a:rPr lang="en-US" sz="2400" dirty="0">
                <a:solidFill>
                  <a:srgbClr val="7030A0"/>
                </a:solidFill>
                <a:latin typeface="NikoshBAN" pitchFamily="2" charset="0"/>
                <a:cs typeface="NikoshBAN" pitchFamily="2" charset="0"/>
              </a:rPr>
              <a:t> </a:t>
            </a:r>
            <a:r>
              <a:rPr lang="bn-BD" sz="2400" dirty="0">
                <a:solidFill>
                  <a:srgbClr val="7030A0"/>
                </a:solidFill>
                <a:latin typeface="NikoshBAN" pitchFamily="2" charset="0"/>
                <a:cs typeface="NikoshBAN" pitchFamily="2" charset="0"/>
              </a:rPr>
              <a:t>(আই</a:t>
            </a:r>
            <a:r>
              <a:rPr lang="en-US" sz="2400" dirty="0">
                <a:solidFill>
                  <a:srgbClr val="7030A0"/>
                </a:solidFill>
                <a:latin typeface="NikoshBAN" pitchFamily="2" charset="0"/>
                <a:cs typeface="NikoshBAN" pitchFamily="2" charset="0"/>
              </a:rPr>
              <a:t>.</a:t>
            </a:r>
            <a:r>
              <a:rPr lang="bn-BD" sz="2400" dirty="0">
                <a:solidFill>
                  <a:srgbClr val="7030A0"/>
                </a:solidFill>
                <a:latin typeface="NikoshBAN" pitchFamily="2" charset="0"/>
                <a:cs typeface="NikoshBAN" pitchFamily="2" charset="0"/>
              </a:rPr>
              <a:t>সি</a:t>
            </a:r>
            <a:r>
              <a:rPr lang="en-US" sz="2400" dirty="0">
                <a:solidFill>
                  <a:srgbClr val="7030A0"/>
                </a:solidFill>
                <a:latin typeface="NikoshBAN" pitchFamily="2" charset="0"/>
                <a:cs typeface="NikoshBAN" pitchFamily="2" charset="0"/>
              </a:rPr>
              <a:t>.</a:t>
            </a:r>
            <a:r>
              <a:rPr lang="bn-BD" sz="2400" dirty="0">
                <a:solidFill>
                  <a:srgbClr val="7030A0"/>
                </a:solidFill>
                <a:latin typeface="NikoshBAN" pitchFamily="2" charset="0"/>
                <a:cs typeface="NikoshBAN" pitchFamily="2" charset="0"/>
              </a:rPr>
              <a:t>টি</a:t>
            </a:r>
            <a:r>
              <a:rPr lang="en-US" sz="2400" dirty="0">
                <a:solidFill>
                  <a:srgbClr val="7030A0"/>
                </a:solidFill>
                <a:latin typeface="NikoshBAN" pitchFamily="2" charset="0"/>
                <a:cs typeface="NikoshBAN" pitchFamily="2" charset="0"/>
              </a:rPr>
              <a:t>) </a:t>
            </a:r>
            <a:endParaRPr lang="en-US" sz="2400" dirty="0" smtClean="0">
              <a:solidFill>
                <a:srgbClr val="7030A0"/>
              </a:solidFill>
              <a:latin typeface="NikoshBAN" pitchFamily="2" charset="0"/>
              <a:cs typeface="NikoshBAN" pitchFamily="2" charset="0"/>
            </a:endParaRPr>
          </a:p>
          <a:p>
            <a:pPr marL="0" indent="0">
              <a:spcBef>
                <a:spcPts val="0"/>
              </a:spcBef>
              <a:buNone/>
            </a:pPr>
            <a:r>
              <a:rPr lang="bn-BD" sz="2400" dirty="0" smtClean="0">
                <a:solidFill>
                  <a:srgbClr val="7030A0"/>
                </a:solidFill>
                <a:latin typeface="NikoshBAN" pitchFamily="2" charset="0"/>
                <a:cs typeface="NikoshBAN" pitchFamily="2" charset="0"/>
              </a:rPr>
              <a:t>হাজী </a:t>
            </a:r>
            <a:r>
              <a:rPr lang="bn-BD" sz="2400" dirty="0">
                <a:solidFill>
                  <a:srgbClr val="7030A0"/>
                </a:solidFill>
                <a:latin typeface="NikoshBAN" pitchFamily="2" charset="0"/>
                <a:cs typeface="NikoshBAN" pitchFamily="2" charset="0"/>
              </a:rPr>
              <a:t>ওয়াজেদ আলী মাধ্যমিক</a:t>
            </a:r>
            <a:r>
              <a:rPr lang="en-US" sz="2400" dirty="0">
                <a:solidFill>
                  <a:srgbClr val="7030A0"/>
                </a:solidFill>
                <a:latin typeface="NikoshBAN" pitchFamily="2" charset="0"/>
                <a:cs typeface="NikoshBAN" pitchFamily="2" charset="0"/>
              </a:rPr>
              <a:t> </a:t>
            </a:r>
            <a:r>
              <a:rPr lang="en-US" sz="2400" dirty="0" err="1">
                <a:solidFill>
                  <a:srgbClr val="7030A0"/>
                </a:solidFill>
                <a:latin typeface="NikoshBAN" pitchFamily="2" charset="0"/>
                <a:cs typeface="NikoshBAN" pitchFamily="2" charset="0"/>
              </a:rPr>
              <a:t>বিদ্যালয়</a:t>
            </a:r>
            <a:endParaRPr lang="en-US" sz="2400" dirty="0">
              <a:solidFill>
                <a:srgbClr val="7030A0"/>
              </a:solidFill>
              <a:latin typeface="NikoshBAN" pitchFamily="2" charset="0"/>
              <a:cs typeface="NikoshBAN" pitchFamily="2" charset="0"/>
            </a:endParaRPr>
          </a:p>
          <a:p>
            <a:pPr marL="0" indent="0">
              <a:spcBef>
                <a:spcPts val="0"/>
              </a:spcBef>
              <a:buNone/>
            </a:pPr>
            <a:r>
              <a:rPr lang="bn-BD" sz="2400" dirty="0" smtClean="0">
                <a:solidFill>
                  <a:srgbClr val="7030A0"/>
                </a:solidFill>
                <a:latin typeface="NikoshBAN" pitchFamily="2" charset="0"/>
                <a:cs typeface="NikoshBAN" pitchFamily="2" charset="0"/>
              </a:rPr>
              <a:t>ভেড়ামারা,</a:t>
            </a:r>
            <a:r>
              <a:rPr lang="bn-IN" sz="2400" dirty="0" smtClean="0">
                <a:solidFill>
                  <a:srgbClr val="7030A0"/>
                </a:solidFill>
                <a:latin typeface="NikoshBAN" pitchFamily="2" charset="0"/>
                <a:cs typeface="NikoshBAN" pitchFamily="2" charset="0"/>
              </a:rPr>
              <a:t> </a:t>
            </a:r>
            <a:r>
              <a:rPr lang="bn-BD" sz="2400" dirty="0" smtClean="0">
                <a:solidFill>
                  <a:srgbClr val="7030A0"/>
                </a:solidFill>
                <a:latin typeface="NikoshBAN" pitchFamily="2" charset="0"/>
                <a:cs typeface="NikoshBAN" pitchFamily="2" charset="0"/>
              </a:rPr>
              <a:t>কুষ্টিয়া</a:t>
            </a:r>
            <a:endParaRPr lang="en-US" sz="2400" dirty="0">
              <a:solidFill>
                <a:srgbClr val="7030A0"/>
              </a:solidFill>
              <a:latin typeface="NikoshBAN" pitchFamily="2" charset="0"/>
              <a:cs typeface="NikoshBAN" pitchFamily="2" charset="0"/>
            </a:endParaRPr>
          </a:p>
          <a:p>
            <a:pPr marL="0" indent="0">
              <a:spcBef>
                <a:spcPts val="0"/>
              </a:spcBef>
              <a:buNone/>
            </a:pPr>
            <a:r>
              <a:rPr lang="en-US" sz="2000" dirty="0">
                <a:latin typeface="Times New Roman" pitchFamily="18" charset="0"/>
                <a:cs typeface="Times New Roman" pitchFamily="18" charset="0"/>
              </a:rPr>
              <a:t>Email: rahimhwass@yahoo.com</a:t>
            </a:r>
          </a:p>
          <a:p>
            <a:pPr marL="0" indent="0">
              <a:spcBef>
                <a:spcPts val="0"/>
              </a:spcBef>
              <a:buNone/>
            </a:pPr>
            <a:r>
              <a:rPr lang="en-US" sz="2000" dirty="0">
                <a:latin typeface="Times New Roman" pitchFamily="18" charset="0"/>
                <a:cs typeface="Times New Roman" pitchFamily="18" charset="0"/>
              </a:rPr>
              <a:t>Mobile: 01724843986</a:t>
            </a:r>
            <a:endParaRPr lang="bn-BD" sz="2000" dirty="0">
              <a:latin typeface="Times New Roman" pitchFamily="18" charset="0"/>
              <a:cs typeface="NikoshBAN" pitchFamily="2" charset="0"/>
            </a:endParaRPr>
          </a:p>
          <a:p>
            <a:endParaRPr lang="en-US" dirty="0"/>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71600"/>
            <a:ext cx="1219200" cy="15255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4419600" y="762000"/>
            <a:ext cx="0" cy="5715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343400" y="457200"/>
            <a:ext cx="0" cy="57150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069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1810159" y="2971801"/>
            <a:ext cx="891591" cy="1015663"/>
          </a:xfrm>
          <a:prstGeom prst="rect">
            <a:avLst/>
          </a:prstGeom>
          <a:noFill/>
        </p:spPr>
        <p:txBody>
          <a:bodyPr wrap="none" lIns="91440" tIns="45720" rIns="91440" bIns="45720">
            <a:spAutoFit/>
          </a:bodyPr>
          <a:lstStyle/>
          <a:p>
            <a:pPr algn="ctr"/>
            <a:r>
              <a:rPr lang="bn-BD" sz="6000" cap="none" spc="0" dirty="0" smtClean="0">
                <a:ln w="12700">
                  <a:solidFill>
                    <a:sysClr val="windowText" lastClr="000000"/>
                  </a:solidFill>
                  <a:prstDash val="solid"/>
                </a:ln>
                <a:latin typeface="NikoshBAN" pitchFamily="2" charset="0"/>
                <a:cs typeface="NikoshBAN" pitchFamily="2" charset="0"/>
              </a:rPr>
              <a:t>১৬</a:t>
            </a:r>
            <a:endParaRPr lang="en-US" sz="6000" cap="none" spc="0" dirty="0">
              <a:ln w="12700">
                <a:solidFill>
                  <a:sysClr val="windowText" lastClr="000000"/>
                </a:solidFill>
                <a:prstDash val="solid"/>
              </a:ln>
              <a:latin typeface="NikoshBAN" pitchFamily="2" charset="0"/>
              <a:cs typeface="NikoshBAN"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41683373"/>
              </p:ext>
            </p:extLst>
          </p:nvPr>
        </p:nvGraphicFramePr>
        <p:xfrm>
          <a:off x="4127500" y="1337672"/>
          <a:ext cx="4699000" cy="3314460"/>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016000"/>
                <a:gridCol w="1079500"/>
                <a:gridCol w="1428750"/>
                <a:gridCol w="1174750"/>
              </a:tblGrid>
              <a:tr h="1001910">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নাম</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বয়স</a:t>
                      </a:r>
                      <a:endParaRPr lang="en-US"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ছাত্র</a:t>
                      </a: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a:t>
                      </a: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ছাত্রী</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শ্রেণি</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01910">
                <a:tc>
                  <a:txBody>
                    <a:bodyPr/>
                    <a:lstStyle/>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বাবু</a:t>
                      </a:r>
                      <a:endParaRPr lang="en-US"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১৫</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ছাত্র</a:t>
                      </a:r>
                      <a:endParaRPr lang="en-US"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৯ম</a:t>
                      </a:r>
                      <a:endParaRPr lang="en-US"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01910">
                <a:tc>
                  <a:txBody>
                    <a:bodyPr/>
                    <a:lstStyle/>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পপি</a:t>
                      </a:r>
                      <a:endParaRPr lang="en-US" sz="24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১৩</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ছাত্রী</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১০ম</a:t>
                      </a:r>
                      <a:endParaRPr lang="en-US" sz="4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a:txBody>
                  <a:tcPr marL="76200" marR="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Group 2"/>
          <p:cNvGrpSpPr/>
          <p:nvPr/>
        </p:nvGrpSpPr>
        <p:grpSpPr>
          <a:xfrm>
            <a:off x="228600" y="674757"/>
            <a:ext cx="3711158" cy="4292263"/>
            <a:chOff x="439717" y="533400"/>
            <a:chExt cx="4453389" cy="4292263"/>
          </a:xfrm>
        </p:grpSpPr>
        <p:sp>
          <p:nvSpPr>
            <p:cNvPr id="5" name="Rectangle 4"/>
            <p:cNvSpPr/>
            <p:nvPr/>
          </p:nvSpPr>
          <p:spPr>
            <a:xfrm rot="19860523">
              <a:off x="2927480" y="1540132"/>
              <a:ext cx="1260346" cy="830997"/>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solidFill>
                    <a:sysClr val="windowText" lastClr="000000"/>
                  </a:solidFill>
                  <a:latin typeface="NikoshBAN" pitchFamily="2" charset="0"/>
                  <a:cs typeface="NikoshBAN" pitchFamily="2" charset="0"/>
                </a:rPr>
                <a:t>বয়স</a:t>
              </a:r>
              <a:endParaRPr lang="en-US" sz="2800" cap="none" spc="0" dirty="0">
                <a:ln w="12700">
                  <a:solidFill>
                    <a:sysClr val="windowText" lastClr="000000"/>
                  </a:solidFill>
                  <a:prstDash val="solid"/>
                </a:ln>
                <a:solidFill>
                  <a:sysClr val="windowText" lastClr="000000"/>
                </a:solidFill>
                <a:latin typeface="NikoshBAN" pitchFamily="2" charset="0"/>
                <a:cs typeface="NikoshBAN" pitchFamily="2" charset="0"/>
              </a:endParaRPr>
            </a:p>
          </p:txBody>
        </p:sp>
        <p:sp>
          <p:nvSpPr>
            <p:cNvPr id="7" name="Rectangle 6"/>
            <p:cNvSpPr/>
            <p:nvPr/>
          </p:nvSpPr>
          <p:spPr>
            <a:xfrm rot="19635376">
              <a:off x="439717" y="827119"/>
              <a:ext cx="1310359" cy="1015663"/>
            </a:xfrm>
            <a:prstGeom prst="rect">
              <a:avLst/>
            </a:prstGeom>
            <a:noFill/>
          </p:spPr>
          <p:txBody>
            <a:bodyPr wrap="none" lIns="91440" tIns="45720" rIns="91440" bIns="45720">
              <a:spAutoFit/>
            </a:bodyPr>
            <a:lstStyle/>
            <a:p>
              <a:pPr algn="ctr"/>
              <a:r>
                <a:rPr lang="en-US" sz="6000" cap="none" spc="0" dirty="0" err="1" smtClean="0">
                  <a:ln w="12700">
                    <a:solidFill>
                      <a:sysClr val="windowText" lastClr="000000"/>
                    </a:solidFill>
                    <a:prstDash val="solid"/>
                  </a:ln>
                  <a:solidFill>
                    <a:srgbClr val="7030A0"/>
                  </a:solidFill>
                  <a:latin typeface="NikoshBAN" pitchFamily="2" charset="0"/>
                  <a:cs typeface="NikoshBAN" pitchFamily="2" charset="0"/>
                </a:rPr>
                <a:t>নাম</a:t>
              </a:r>
              <a:endParaRPr lang="en-US" sz="60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10" name="Rectangle 9"/>
            <p:cNvSpPr/>
            <p:nvPr/>
          </p:nvSpPr>
          <p:spPr>
            <a:xfrm rot="2268517">
              <a:off x="3421163" y="772375"/>
              <a:ext cx="1471943" cy="1015663"/>
            </a:xfrm>
            <a:prstGeom prst="rect">
              <a:avLst/>
            </a:prstGeom>
            <a:noFill/>
          </p:spPr>
          <p:txBody>
            <a:bodyPr wrap="none" lIns="91440" tIns="45720" rIns="91440" bIns="45720">
              <a:spAutoFit/>
            </a:bodyPr>
            <a:lstStyle/>
            <a:p>
              <a:pPr algn="ctr"/>
              <a:r>
                <a:rPr lang="en-US" sz="6000" b="1" cap="none" spc="0" dirty="0" err="1" smtClean="0">
                  <a:ln w="12700">
                    <a:solidFill>
                      <a:sysClr val="windowText" lastClr="000000"/>
                    </a:solidFill>
                    <a:prstDash val="solid"/>
                  </a:ln>
                  <a:solidFill>
                    <a:srgbClr val="FFC000"/>
                  </a:solidFill>
                  <a:latin typeface="NikoshBAN" pitchFamily="2" charset="0"/>
                  <a:cs typeface="NikoshBAN" pitchFamily="2" charset="0"/>
                </a:rPr>
                <a:t>ছাত্রী</a:t>
              </a:r>
              <a:endParaRPr lang="en-US" sz="6000" b="1" cap="none" spc="0" dirty="0">
                <a:ln w="12700">
                  <a:solidFill>
                    <a:sysClr val="windowText" lastClr="000000"/>
                  </a:solidFill>
                  <a:prstDash val="solid"/>
                </a:ln>
                <a:solidFill>
                  <a:srgbClr val="FFC000"/>
                </a:solidFill>
                <a:latin typeface="NikoshBAN" pitchFamily="2" charset="0"/>
                <a:cs typeface="NikoshBAN" pitchFamily="2" charset="0"/>
              </a:endParaRPr>
            </a:p>
          </p:txBody>
        </p:sp>
        <p:sp>
          <p:nvSpPr>
            <p:cNvPr id="24" name="Rectangle 23"/>
            <p:cNvSpPr/>
            <p:nvPr/>
          </p:nvSpPr>
          <p:spPr>
            <a:xfrm>
              <a:off x="1775446" y="533400"/>
              <a:ext cx="1554656"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latin typeface="NikoshBAN" pitchFamily="2" charset="0"/>
                  <a:cs typeface="NikoshBAN" pitchFamily="2" charset="0"/>
                </a:rPr>
                <a:t>শ্রেণি</a:t>
              </a:r>
              <a:endParaRPr lang="en-US" sz="6000" cap="none" spc="0" dirty="0">
                <a:ln w="12700">
                  <a:solidFill>
                    <a:sysClr val="windowText" lastClr="000000"/>
                  </a:solidFill>
                  <a:prstDash val="solid"/>
                </a:ln>
                <a:latin typeface="NikoshBAN" pitchFamily="2" charset="0"/>
                <a:cs typeface="NikoshBAN" pitchFamily="2" charset="0"/>
              </a:endParaRPr>
            </a:p>
          </p:txBody>
        </p:sp>
        <p:sp>
          <p:nvSpPr>
            <p:cNvPr id="25" name="Rectangle 24"/>
            <p:cNvSpPr/>
            <p:nvPr/>
          </p:nvSpPr>
          <p:spPr>
            <a:xfrm>
              <a:off x="2091981" y="1194137"/>
              <a:ext cx="1021819" cy="1015663"/>
            </a:xfrm>
            <a:prstGeom prst="rect">
              <a:avLst/>
            </a:prstGeom>
            <a:noFill/>
          </p:spPr>
          <p:txBody>
            <a:bodyPr wrap="none" lIns="91440" tIns="45720" rIns="91440" bIns="45720">
              <a:spAutoFit/>
            </a:bodyPr>
            <a:lstStyle/>
            <a:p>
              <a:pPr algn="ctr"/>
              <a:r>
                <a:rPr lang="bn-BD" sz="6000" dirty="0" smtClean="0">
                  <a:ln w="12700">
                    <a:solidFill>
                      <a:sysClr val="windowText" lastClr="000000"/>
                    </a:solidFill>
                    <a:prstDash val="solid"/>
                  </a:ln>
                  <a:solidFill>
                    <a:srgbClr val="7030A0"/>
                  </a:solidFill>
                  <a:latin typeface="NikoshBAN" pitchFamily="2" charset="0"/>
                  <a:cs typeface="NikoshBAN" pitchFamily="2" charset="0"/>
                </a:rPr>
                <a:t>১৫</a:t>
              </a:r>
              <a:endParaRPr lang="en-US" sz="60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26" name="Rectangle 25"/>
            <p:cNvSpPr/>
            <p:nvPr/>
          </p:nvSpPr>
          <p:spPr>
            <a:xfrm rot="1521171">
              <a:off x="571511" y="2086338"/>
              <a:ext cx="1239186" cy="1015663"/>
            </a:xfrm>
            <a:prstGeom prst="rect">
              <a:avLst/>
            </a:prstGeom>
            <a:noFill/>
          </p:spPr>
          <p:txBody>
            <a:bodyPr wrap="none" lIns="91440" tIns="45720" rIns="91440" bIns="45720">
              <a:spAutoFit/>
            </a:bodyPr>
            <a:lstStyle/>
            <a:p>
              <a:pPr algn="ctr"/>
              <a:r>
                <a:rPr lang="bn-BD" sz="6000" dirty="0" smtClean="0">
                  <a:ln w="12700">
                    <a:solidFill>
                      <a:sysClr val="windowText" lastClr="000000"/>
                    </a:solidFill>
                    <a:prstDash val="solid"/>
                  </a:ln>
                  <a:solidFill>
                    <a:srgbClr val="7030A0"/>
                  </a:solidFill>
                  <a:latin typeface="NikoshBAN" pitchFamily="2" charset="0"/>
                  <a:cs typeface="NikoshBAN" pitchFamily="2" charset="0"/>
                </a:rPr>
                <a:t>বাবু</a:t>
              </a:r>
              <a:endParaRPr lang="en-US" sz="6000" cap="none" spc="0" dirty="0">
                <a:ln w="12700">
                  <a:solidFill>
                    <a:sysClr val="windowText" lastClr="000000"/>
                  </a:solidFill>
                  <a:prstDash val="solid"/>
                </a:ln>
                <a:solidFill>
                  <a:srgbClr val="7030A0"/>
                </a:solidFill>
                <a:latin typeface="NikoshBAN" pitchFamily="2" charset="0"/>
                <a:cs typeface="NikoshBAN" pitchFamily="2" charset="0"/>
              </a:endParaRPr>
            </a:p>
          </p:txBody>
        </p:sp>
        <p:sp>
          <p:nvSpPr>
            <p:cNvPr id="27" name="Rectangle 26"/>
            <p:cNvSpPr/>
            <p:nvPr/>
          </p:nvSpPr>
          <p:spPr>
            <a:xfrm rot="1830155">
              <a:off x="2996626" y="2585728"/>
              <a:ext cx="1383457" cy="1015663"/>
            </a:xfrm>
            <a:prstGeom prst="rect">
              <a:avLst/>
            </a:prstGeom>
            <a:noFill/>
          </p:spPr>
          <p:txBody>
            <a:bodyPr wrap="none" lIns="91440" tIns="45720" rIns="91440" bIns="45720">
              <a:spAutoFit/>
            </a:bodyPr>
            <a:lstStyle/>
            <a:p>
              <a:pPr algn="ctr"/>
              <a:r>
                <a:rPr lang="bn-BD" sz="6000" dirty="0" smtClean="0">
                  <a:ln w="12700">
                    <a:solidFill>
                      <a:sysClr val="windowText" lastClr="000000"/>
                    </a:solidFill>
                    <a:prstDash val="solid"/>
                  </a:ln>
                  <a:latin typeface="NikoshBAN" pitchFamily="2" charset="0"/>
                  <a:cs typeface="NikoshBAN" pitchFamily="2" charset="0"/>
                </a:rPr>
                <a:t>পপি</a:t>
              </a:r>
              <a:endParaRPr lang="en-US" sz="6000" cap="none" spc="0" dirty="0">
                <a:ln w="12700">
                  <a:solidFill>
                    <a:sysClr val="windowText" lastClr="000000"/>
                  </a:solidFill>
                  <a:prstDash val="solid"/>
                </a:ln>
                <a:latin typeface="NikoshBAN" pitchFamily="2" charset="0"/>
                <a:cs typeface="NikoshBAN" pitchFamily="2" charset="0"/>
              </a:endParaRPr>
            </a:p>
          </p:txBody>
        </p:sp>
        <p:sp>
          <p:nvSpPr>
            <p:cNvPr id="28" name="Rectangle 27"/>
            <p:cNvSpPr/>
            <p:nvPr/>
          </p:nvSpPr>
          <p:spPr>
            <a:xfrm>
              <a:off x="960008" y="2971800"/>
              <a:ext cx="1281505"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latin typeface="NikoshBAN" pitchFamily="2" charset="0"/>
                  <a:cs typeface="NikoshBAN" pitchFamily="2" charset="0"/>
                </a:rPr>
                <a:t>ছাত্র</a:t>
              </a:r>
              <a:endParaRPr lang="en-US" sz="6000" cap="none" spc="0" dirty="0">
                <a:ln w="12700">
                  <a:solidFill>
                    <a:sysClr val="windowText" lastClr="000000"/>
                  </a:solidFill>
                  <a:prstDash val="solid"/>
                </a:ln>
                <a:latin typeface="NikoshBAN" pitchFamily="2" charset="0"/>
                <a:cs typeface="NikoshBAN" pitchFamily="2" charset="0"/>
              </a:endParaRPr>
            </a:p>
          </p:txBody>
        </p:sp>
        <p:sp>
          <p:nvSpPr>
            <p:cNvPr id="30" name="Rectangle 29"/>
            <p:cNvSpPr/>
            <p:nvPr/>
          </p:nvSpPr>
          <p:spPr>
            <a:xfrm rot="2254759">
              <a:off x="489138" y="3810000"/>
              <a:ext cx="1485407" cy="1015663"/>
            </a:xfrm>
            <a:prstGeom prst="rect">
              <a:avLst/>
            </a:prstGeom>
            <a:noFill/>
          </p:spPr>
          <p:txBody>
            <a:bodyPr wrap="none" lIns="91440" tIns="45720" rIns="91440" bIns="45720">
              <a:spAutoFit/>
            </a:bodyPr>
            <a:lstStyle/>
            <a:p>
              <a:pPr algn="ctr"/>
              <a:r>
                <a:rPr lang="bn-BD" sz="6000" dirty="0" smtClean="0">
                  <a:ln w="12700">
                    <a:solidFill>
                      <a:sysClr val="windowText" lastClr="000000"/>
                    </a:solidFill>
                    <a:prstDash val="solid"/>
                  </a:ln>
                  <a:latin typeface="NikoshBAN" pitchFamily="2" charset="0"/>
                  <a:cs typeface="NikoshBAN" pitchFamily="2" charset="0"/>
                </a:rPr>
                <a:t>১০</a:t>
              </a:r>
              <a:r>
                <a:rPr lang="en-US" sz="6000" dirty="0" smtClean="0">
                  <a:ln w="12700">
                    <a:solidFill>
                      <a:sysClr val="windowText" lastClr="000000"/>
                    </a:solidFill>
                    <a:prstDash val="solid"/>
                  </a:ln>
                  <a:latin typeface="NikoshBAN" pitchFamily="2" charset="0"/>
                  <a:cs typeface="NikoshBAN" pitchFamily="2" charset="0"/>
                </a:rPr>
                <a:t>ম</a:t>
              </a:r>
              <a:endParaRPr lang="en-US" sz="6000" cap="none" spc="0" dirty="0">
                <a:ln w="12700">
                  <a:solidFill>
                    <a:sysClr val="windowText" lastClr="000000"/>
                  </a:solidFill>
                  <a:prstDash val="solid"/>
                </a:ln>
                <a:latin typeface="NikoshBAN" pitchFamily="2" charset="0"/>
                <a:cs typeface="NikoshBAN" pitchFamily="2" charset="0"/>
              </a:endParaRPr>
            </a:p>
          </p:txBody>
        </p:sp>
        <p:sp>
          <p:nvSpPr>
            <p:cNvPr id="31" name="Rectangle 30"/>
            <p:cNvSpPr/>
            <p:nvPr/>
          </p:nvSpPr>
          <p:spPr>
            <a:xfrm rot="20643937">
              <a:off x="1842900" y="2086055"/>
              <a:ext cx="1121846" cy="1015663"/>
            </a:xfrm>
            <a:prstGeom prst="rect">
              <a:avLst/>
            </a:prstGeom>
            <a:noFill/>
          </p:spPr>
          <p:txBody>
            <a:bodyPr wrap="none" lIns="91440" tIns="45720" rIns="91440" bIns="45720">
              <a:spAutoFit/>
            </a:bodyPr>
            <a:lstStyle/>
            <a:p>
              <a:pPr algn="ctr"/>
              <a:r>
                <a:rPr lang="bn-BD" sz="6000" dirty="0" smtClean="0">
                  <a:ln w="12700">
                    <a:solidFill>
                      <a:sysClr val="windowText" lastClr="000000"/>
                    </a:solidFill>
                    <a:prstDash val="solid"/>
                  </a:ln>
                  <a:latin typeface="NikoshBAN" pitchFamily="2" charset="0"/>
                  <a:cs typeface="NikoshBAN" pitchFamily="2" charset="0"/>
                </a:rPr>
                <a:t>৯ম</a:t>
              </a:r>
              <a:endParaRPr lang="en-US" sz="6000" cap="none" spc="0" dirty="0">
                <a:ln w="12700">
                  <a:solidFill>
                    <a:sysClr val="windowText" lastClr="000000"/>
                  </a:solidFill>
                  <a:prstDash val="solid"/>
                </a:ln>
                <a:latin typeface="NikoshBAN" pitchFamily="2" charset="0"/>
                <a:cs typeface="NikoshBAN" pitchFamily="2" charset="0"/>
              </a:endParaRPr>
            </a:p>
          </p:txBody>
        </p:sp>
        <p:sp>
          <p:nvSpPr>
            <p:cNvPr id="32" name="Rectangle 31"/>
            <p:cNvSpPr/>
            <p:nvPr/>
          </p:nvSpPr>
          <p:spPr>
            <a:xfrm rot="20659762">
              <a:off x="2287976" y="3667544"/>
              <a:ext cx="2256773" cy="830997"/>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latin typeface="NikoshBAN" pitchFamily="2" charset="0"/>
                  <a:cs typeface="NikoshBAN" pitchFamily="2" charset="0"/>
                </a:rPr>
                <a:t>ছাত্র</a:t>
              </a:r>
              <a:r>
                <a:rPr lang="en-US" sz="4800" dirty="0" smtClean="0">
                  <a:ln w="12700">
                    <a:solidFill>
                      <a:sysClr val="windowText" lastClr="000000"/>
                    </a:solidFill>
                    <a:prstDash val="solid"/>
                  </a:ln>
                  <a:latin typeface="NikoshBAN" pitchFamily="2" charset="0"/>
                  <a:cs typeface="NikoshBAN" pitchFamily="2" charset="0"/>
                </a:rPr>
                <a:t>/</a:t>
              </a:r>
              <a:r>
                <a:rPr lang="en-US" sz="4800" dirty="0" err="1" smtClean="0">
                  <a:ln w="12700">
                    <a:solidFill>
                      <a:sysClr val="windowText" lastClr="000000"/>
                    </a:solidFill>
                    <a:prstDash val="solid"/>
                  </a:ln>
                  <a:latin typeface="NikoshBAN" pitchFamily="2" charset="0"/>
                  <a:cs typeface="NikoshBAN" pitchFamily="2" charset="0"/>
                </a:rPr>
                <a:t>ছাত্রী</a:t>
              </a:r>
              <a:endParaRPr lang="en-US" sz="4800" cap="none" spc="0" dirty="0">
                <a:ln w="12700">
                  <a:solidFill>
                    <a:sysClr val="windowText" lastClr="000000"/>
                  </a:solidFill>
                  <a:prstDash val="solid"/>
                </a:ln>
                <a:latin typeface="NikoshBAN" pitchFamily="2" charset="0"/>
                <a:cs typeface="NikoshBAN" pitchFamily="2" charset="0"/>
              </a:endParaRPr>
            </a:p>
          </p:txBody>
        </p:sp>
      </p:grpSp>
      <p:sp>
        <p:nvSpPr>
          <p:cNvPr id="20" name="TextBox 19"/>
          <p:cNvSpPr txBox="1"/>
          <p:nvPr/>
        </p:nvSpPr>
        <p:spPr>
          <a:xfrm>
            <a:off x="3962400" y="338359"/>
            <a:ext cx="3305159" cy="830997"/>
          </a:xfrm>
          <a:prstGeom prst="rect">
            <a:avLst/>
          </a:prstGeom>
          <a:noFill/>
        </p:spPr>
        <p:txBody>
          <a:bodyPr wrap="square" rtlCol="0">
            <a:spAutoFit/>
          </a:bodyPr>
          <a:lstStyle/>
          <a:p>
            <a:pPr algn="ctr"/>
            <a:r>
              <a:rPr lang="bn-BD" sz="4800" b="1" dirty="0" smtClean="0">
                <a:solidFill>
                  <a:srgbClr val="C00000"/>
                </a:solidFill>
                <a:latin typeface="NikoshBAN" pitchFamily="2" charset="0"/>
                <a:cs typeface="NikoshBAN" pitchFamily="2" charset="0"/>
              </a:rPr>
              <a:t>উপাত্ত ও তথ্য </a:t>
            </a:r>
            <a:endParaRPr lang="en-US" sz="4800" b="1" dirty="0">
              <a:solidFill>
                <a:srgbClr val="C00000"/>
              </a:solidFill>
              <a:latin typeface="NikoshBAN" pitchFamily="2" charset="0"/>
              <a:cs typeface="NikoshBAN" pitchFamily="2" charset="0"/>
            </a:endParaRPr>
          </a:p>
        </p:txBody>
      </p:sp>
      <p:sp>
        <p:nvSpPr>
          <p:cNvPr id="4" name="TextBox 3"/>
          <p:cNvSpPr txBox="1"/>
          <p:nvPr/>
        </p:nvSpPr>
        <p:spPr>
          <a:xfrm>
            <a:off x="896224" y="5229990"/>
            <a:ext cx="1269933" cy="707886"/>
          </a:xfrm>
          <a:prstGeom prst="rect">
            <a:avLst/>
          </a:prstGeom>
          <a:noFill/>
        </p:spPr>
        <p:txBody>
          <a:bodyPr wrap="square" rtlCol="0">
            <a:spAutoFit/>
          </a:bodyPr>
          <a:lstStyle/>
          <a:p>
            <a:r>
              <a:rPr lang="bn-BD" sz="4000" b="1" dirty="0" smtClean="0">
                <a:latin typeface="NikoshBAN" pitchFamily="2" charset="0"/>
                <a:cs typeface="NikoshBAN" pitchFamily="2" charset="0"/>
              </a:rPr>
              <a:t>উপাত্ত </a:t>
            </a:r>
            <a:endParaRPr lang="en-US" sz="4000" b="1" dirty="0">
              <a:latin typeface="NikoshBAN" pitchFamily="2" charset="0"/>
              <a:cs typeface="NikoshBAN" pitchFamily="2" charset="0"/>
            </a:endParaRPr>
          </a:p>
        </p:txBody>
      </p:sp>
      <p:sp>
        <p:nvSpPr>
          <p:cNvPr id="22" name="TextBox 21"/>
          <p:cNvSpPr txBox="1"/>
          <p:nvPr/>
        </p:nvSpPr>
        <p:spPr>
          <a:xfrm>
            <a:off x="6096000" y="5033941"/>
            <a:ext cx="914400" cy="707886"/>
          </a:xfrm>
          <a:prstGeom prst="rect">
            <a:avLst/>
          </a:prstGeom>
          <a:noFill/>
        </p:spPr>
        <p:txBody>
          <a:bodyPr wrap="square" rtlCol="0">
            <a:spAutoFit/>
          </a:bodyPr>
          <a:lstStyle/>
          <a:p>
            <a:r>
              <a:rPr lang="bn-BD" sz="4000" dirty="0" smtClean="0">
                <a:latin typeface="NikoshBAN" pitchFamily="2" charset="0"/>
                <a:cs typeface="NikoshBAN" pitchFamily="2" charset="0"/>
              </a:rPr>
              <a:t>তথ্য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6536480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4"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5870"/>
            <a:ext cx="2291012" cy="923330"/>
          </a:xfrm>
          <a:prstGeom prst="rect">
            <a:avLst/>
          </a:prstGeom>
        </p:spPr>
        <p:txBody>
          <a:bodyPr wrap="none">
            <a:spAutoFit/>
          </a:bodyPr>
          <a:lstStyle/>
          <a:p>
            <a:r>
              <a:rPr lang="bn-BD" sz="5400" b="1" dirty="0">
                <a:effectLst>
                  <a:outerShdw blurRad="38100" dist="38100" dir="2700000" algn="tl">
                    <a:srgbClr val="000000">
                      <a:alpha val="43137"/>
                    </a:srgbClr>
                  </a:outerShdw>
                </a:effectLst>
                <a:ea typeface="Calibri"/>
                <a:cs typeface="NikoshBAN"/>
              </a:rPr>
              <a:t>শিখনফল </a:t>
            </a:r>
            <a:endParaRPr lang="en-US" sz="5400" b="1" dirty="0">
              <a:effectLst>
                <a:outerShdw blurRad="38100" dist="38100" dir="2700000" algn="tl">
                  <a:srgbClr val="000000">
                    <a:alpha val="43137"/>
                  </a:srgbClr>
                </a:outerShdw>
              </a:effectLst>
              <a:ea typeface="Calibri"/>
              <a:cs typeface="Vrinda"/>
            </a:endParaRPr>
          </a:p>
        </p:txBody>
      </p:sp>
      <p:sp>
        <p:nvSpPr>
          <p:cNvPr id="3" name="Rectangle 2"/>
          <p:cNvSpPr/>
          <p:nvPr/>
        </p:nvSpPr>
        <p:spPr>
          <a:xfrm>
            <a:off x="304800" y="2438400"/>
            <a:ext cx="8381999" cy="1661993"/>
          </a:xfrm>
          <a:prstGeom prst="rect">
            <a:avLst/>
          </a:prstGeom>
          <a:ln w="28575">
            <a:solidFill>
              <a:srgbClr val="FF0000"/>
            </a:solidFill>
          </a:ln>
        </p:spPr>
        <p:txBody>
          <a:bodyPr wrap="square">
            <a:spAutoFit/>
          </a:bodyPr>
          <a:lstStyle/>
          <a:p>
            <a:pPr marL="457200" indent="-457200">
              <a:buFont typeface="Wingdings" pitchFamily="2" charset="2"/>
              <a:buChar char="v"/>
            </a:pPr>
            <a:r>
              <a:rPr lang="bn-BD" sz="3400" dirty="0" smtClean="0">
                <a:solidFill>
                  <a:prstClr val="black"/>
                </a:solidFill>
                <a:latin typeface="NikoshBAN" pitchFamily="2" charset="0"/>
                <a:cs typeface="NikoshBAN" pitchFamily="2" charset="0"/>
              </a:rPr>
              <a:t>উপা</a:t>
            </a:r>
            <a:r>
              <a:rPr lang="bn-IN" sz="3400" dirty="0" smtClean="0">
                <a:solidFill>
                  <a:prstClr val="black"/>
                </a:solidFill>
                <a:latin typeface="NikoshBAN" pitchFamily="2" charset="0"/>
                <a:cs typeface="NikoshBAN" pitchFamily="2" charset="0"/>
              </a:rPr>
              <a:t>ত্তের ধারণা</a:t>
            </a:r>
            <a:r>
              <a:rPr lang="bn-BD" sz="3400" dirty="0" smtClean="0">
                <a:solidFill>
                  <a:prstClr val="black"/>
                </a:solidFill>
                <a:latin typeface="NikoshBAN" pitchFamily="2" charset="0"/>
                <a:cs typeface="NikoshBAN" pitchFamily="2" charset="0"/>
              </a:rPr>
              <a:t> </a:t>
            </a:r>
            <a:r>
              <a:rPr lang="bn-IN" sz="3400" dirty="0" smtClean="0">
                <a:solidFill>
                  <a:prstClr val="black"/>
                </a:solidFill>
                <a:latin typeface="NikoshBAN" pitchFamily="2" charset="0"/>
                <a:cs typeface="NikoshBAN" pitchFamily="2" charset="0"/>
              </a:rPr>
              <a:t>বর্ণনা করতে</a:t>
            </a:r>
            <a:r>
              <a:rPr lang="bn-BD" sz="3400" dirty="0" smtClean="0">
                <a:solidFill>
                  <a:prstClr val="black"/>
                </a:solidFill>
                <a:latin typeface="NikoshBAN" pitchFamily="2" charset="0"/>
                <a:cs typeface="NikoshBAN" pitchFamily="2" charset="0"/>
              </a:rPr>
              <a:t> পারবে</a:t>
            </a:r>
            <a:r>
              <a:rPr lang="bn-IN" sz="3400" dirty="0" smtClean="0">
                <a:solidFill>
                  <a:prstClr val="black"/>
                </a:solidFill>
                <a:latin typeface="NikoshBAN" pitchFamily="2" charset="0"/>
                <a:cs typeface="NikoshBAN" pitchFamily="2" charset="0"/>
              </a:rPr>
              <a:t>;</a:t>
            </a:r>
            <a:r>
              <a:rPr lang="bn-BD" sz="3400" dirty="0" smtClean="0">
                <a:solidFill>
                  <a:prstClr val="black"/>
                </a:solidFill>
                <a:latin typeface="NikoshBAN" pitchFamily="2" charset="0"/>
                <a:cs typeface="NikoshBAN" pitchFamily="2" charset="0"/>
              </a:rPr>
              <a:t> </a:t>
            </a:r>
            <a:r>
              <a:rPr lang="bn-IN" sz="3400" dirty="0" smtClean="0">
                <a:solidFill>
                  <a:prstClr val="black"/>
                </a:solidFill>
                <a:latin typeface="NikoshBAN" pitchFamily="2" charset="0"/>
                <a:cs typeface="NikoshBAN" pitchFamily="2" charset="0"/>
              </a:rPr>
              <a:t> </a:t>
            </a:r>
            <a:endParaRPr lang="bn-BD" sz="3400" dirty="0" smtClean="0">
              <a:solidFill>
                <a:prstClr val="black"/>
              </a:solidFill>
              <a:latin typeface="NikoshBAN" pitchFamily="2" charset="0"/>
              <a:cs typeface="NikoshBAN" pitchFamily="2" charset="0"/>
            </a:endParaRPr>
          </a:p>
          <a:p>
            <a:pPr marL="457200" indent="-457200">
              <a:buFont typeface="Wingdings" pitchFamily="2" charset="2"/>
              <a:buChar char="v"/>
            </a:pPr>
            <a:r>
              <a:rPr lang="bn-BD" sz="3400" dirty="0" smtClean="0">
                <a:solidFill>
                  <a:prstClr val="black"/>
                </a:solidFill>
                <a:latin typeface="NikoshBAN" pitchFamily="2" charset="0"/>
                <a:cs typeface="NikoshBAN" pitchFamily="2" charset="0"/>
              </a:rPr>
              <a:t>উপাত্ত </a:t>
            </a:r>
            <a:r>
              <a:rPr lang="bn-BD" sz="3400" dirty="0">
                <a:solidFill>
                  <a:prstClr val="black"/>
                </a:solidFill>
                <a:latin typeface="NikoshBAN" pitchFamily="2" charset="0"/>
                <a:cs typeface="NikoshBAN" pitchFamily="2" charset="0"/>
              </a:rPr>
              <a:t>ও তথ্যের মধ্যে সম্পর্ক ব্যাখ্যা করতে </a:t>
            </a:r>
            <a:r>
              <a:rPr lang="bn-BD" sz="3400" dirty="0" smtClean="0">
                <a:solidFill>
                  <a:prstClr val="black"/>
                </a:solidFill>
                <a:latin typeface="NikoshBAN" pitchFamily="2" charset="0"/>
                <a:cs typeface="NikoshBAN" pitchFamily="2" charset="0"/>
              </a:rPr>
              <a:t>পারবে</a:t>
            </a:r>
            <a:r>
              <a:rPr lang="bn-IN" sz="3400" dirty="0" smtClean="0">
                <a:solidFill>
                  <a:prstClr val="black"/>
                </a:solidFill>
                <a:latin typeface="NikoshBAN" pitchFamily="2" charset="0"/>
                <a:cs typeface="NikoshBAN" pitchFamily="2" charset="0"/>
              </a:rPr>
              <a:t>;</a:t>
            </a:r>
            <a:endParaRPr lang="bn-BD" sz="3400" dirty="0">
              <a:solidFill>
                <a:prstClr val="black"/>
              </a:solidFill>
              <a:latin typeface="NikoshBAN" pitchFamily="2" charset="0"/>
              <a:cs typeface="NikoshBAN" pitchFamily="2" charset="0"/>
            </a:endParaRPr>
          </a:p>
          <a:p>
            <a:pPr marL="457200" indent="-457200">
              <a:buFont typeface="Wingdings" pitchFamily="2" charset="2"/>
              <a:buChar char="v"/>
            </a:pPr>
            <a:r>
              <a:rPr lang="bn-BD" sz="3400" dirty="0" smtClean="0">
                <a:solidFill>
                  <a:prstClr val="black"/>
                </a:solidFill>
                <a:latin typeface="NikoshBAN" pitchFamily="2" charset="0"/>
                <a:cs typeface="NikoshBAN" pitchFamily="2" charset="0"/>
              </a:rPr>
              <a:t> উপাত্ত দিয়ে তথ্যের একটি তালিকা তৈরি করতে  পারবে। </a:t>
            </a:r>
            <a:endParaRPr lang="en-US" sz="3400" dirty="0">
              <a:solidFill>
                <a:prstClr val="black"/>
              </a:solidFill>
              <a:latin typeface="NikoshBAN" pitchFamily="2" charset="0"/>
              <a:cs typeface="NikoshBAN" pitchFamily="2" charset="0"/>
            </a:endParaRPr>
          </a:p>
        </p:txBody>
      </p:sp>
      <p:sp>
        <p:nvSpPr>
          <p:cNvPr id="4" name="Rectangle 3"/>
          <p:cNvSpPr/>
          <p:nvPr/>
        </p:nvSpPr>
        <p:spPr>
          <a:xfrm>
            <a:off x="304800" y="1560562"/>
            <a:ext cx="8381999" cy="646331"/>
          </a:xfrm>
          <a:prstGeom prst="rect">
            <a:avLst/>
          </a:prstGeom>
          <a:ln>
            <a:solidFill>
              <a:srgbClr val="FF0000"/>
            </a:solidFill>
          </a:ln>
        </p:spPr>
        <p:txBody>
          <a:bodyPr wrap="square">
            <a:spAutoFit/>
          </a:bodyPr>
          <a:lstStyle/>
          <a:p>
            <a:pPr lvl="0"/>
            <a:r>
              <a:rPr lang="bn-BD" sz="3600" dirty="0">
                <a:solidFill>
                  <a:prstClr val="black"/>
                </a:solidFill>
                <a:latin typeface="NikoshBAN" pitchFamily="2" charset="0"/>
                <a:cs typeface="NikoshBAN" pitchFamily="2" charset="0"/>
              </a:rPr>
              <a:t>এই পাঠ শেষে শিক্ষার্থীরা... </a:t>
            </a:r>
            <a:endParaRPr lang="en-US" sz="3400" dirty="0">
              <a:solidFill>
                <a:prstClr val="black"/>
              </a:solidFill>
              <a:latin typeface="NikoshBAN" pitchFamily="2" charset="0"/>
              <a:cs typeface="NikoshBAN" pitchFamily="2" charset="0"/>
            </a:endParaRPr>
          </a:p>
        </p:txBody>
      </p:sp>
    </p:spTree>
    <p:extLst>
      <p:ext uri="{BB962C8B-B14F-4D97-AF65-F5344CB8AC3E}">
        <p14:creationId xmlns:p14="http://schemas.microsoft.com/office/powerpoint/2010/main" val="1689977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860523">
            <a:off x="5088579" y="1711807"/>
            <a:ext cx="1050288" cy="830997"/>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solidFill>
                  <a:sysClr val="windowText" lastClr="000000"/>
                </a:solidFill>
                <a:effectLst>
                  <a:outerShdw blurRad="41275" dist="20320" dir="1800000" algn="tl" rotWithShape="0">
                    <a:srgbClr val="000000">
                      <a:alpha val="40000"/>
                    </a:srgbClr>
                  </a:outerShdw>
                </a:effectLst>
                <a:latin typeface="NikoshBAN" pitchFamily="2" charset="0"/>
                <a:cs typeface="NikoshBAN" pitchFamily="2" charset="0"/>
              </a:rPr>
              <a:t>বয়স</a:t>
            </a:r>
            <a:endParaRPr lang="en-US" sz="2800" cap="none" spc="0" dirty="0">
              <a:ln w="12700">
                <a:solidFill>
                  <a:sysClr val="windowText" lastClr="000000"/>
                </a:solidFill>
                <a:prstDash val="solid"/>
              </a:ln>
              <a:solidFill>
                <a:sysClr val="windowText" lastClr="00000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Rectangle 4"/>
          <p:cNvSpPr/>
          <p:nvPr/>
        </p:nvSpPr>
        <p:spPr>
          <a:xfrm rot="19635376">
            <a:off x="1747684" y="581221"/>
            <a:ext cx="1091966" cy="1015663"/>
          </a:xfrm>
          <a:prstGeom prst="rect">
            <a:avLst/>
          </a:prstGeom>
          <a:noFill/>
        </p:spPr>
        <p:txBody>
          <a:bodyPr wrap="none" lIns="91440" tIns="45720" rIns="91440" bIns="45720">
            <a:spAutoFit/>
          </a:bodyPr>
          <a:lstStyle/>
          <a:p>
            <a:pPr algn="ctr"/>
            <a:r>
              <a:rPr lang="en-US" sz="6000" cap="none" spc="0" dirty="0" err="1"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rPr>
              <a:t>নাম</a:t>
            </a:r>
            <a:endParaRPr lang="en-US" sz="6000" cap="none" spc="0"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6" name="Rectangle 5"/>
          <p:cNvSpPr/>
          <p:nvPr/>
        </p:nvSpPr>
        <p:spPr>
          <a:xfrm rot="2268517">
            <a:off x="5135558" y="635965"/>
            <a:ext cx="1226618" cy="1015663"/>
          </a:xfrm>
          <a:prstGeom prst="rect">
            <a:avLst/>
          </a:prstGeom>
          <a:noFill/>
        </p:spPr>
        <p:txBody>
          <a:bodyPr wrap="none" lIns="91440" tIns="45720" rIns="91440" bIns="45720">
            <a:spAutoFit/>
          </a:bodyPr>
          <a:lstStyle/>
          <a:p>
            <a:pPr algn="ctr"/>
            <a:r>
              <a:rPr lang="en-US" sz="6000" b="1" cap="none" spc="0" dirty="0" err="1" smtClean="0">
                <a:ln w="12700">
                  <a:solidFill>
                    <a:sysClr val="windowText" lastClr="000000"/>
                  </a:solidFill>
                  <a:prstDash val="solid"/>
                </a:ln>
                <a:solidFill>
                  <a:srgbClr val="FFC000"/>
                </a:solidFill>
                <a:effectLst>
                  <a:outerShdw blurRad="41275" dist="20320" dir="1800000" algn="tl" rotWithShape="0">
                    <a:srgbClr val="000000">
                      <a:alpha val="40000"/>
                    </a:srgbClr>
                  </a:outerShdw>
                </a:effectLst>
                <a:latin typeface="NikoshBAN" pitchFamily="2" charset="0"/>
                <a:cs typeface="NikoshBAN" pitchFamily="2" charset="0"/>
              </a:rPr>
              <a:t>ছাত্রী</a:t>
            </a:r>
            <a:endParaRPr lang="en-US" sz="6000" b="1" cap="none" spc="0" dirty="0">
              <a:ln w="12700">
                <a:solidFill>
                  <a:sysClr val="windowText" lastClr="000000"/>
                </a:solidFill>
                <a:prstDash val="solid"/>
              </a:ln>
              <a:solidFill>
                <a:srgbClr val="FFC00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7" name="Rectangle 6"/>
          <p:cNvSpPr/>
          <p:nvPr/>
        </p:nvSpPr>
        <p:spPr>
          <a:xfrm>
            <a:off x="3208719" y="394857"/>
            <a:ext cx="1295547"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শ্রেণি</a:t>
            </a:r>
            <a:endParaRPr lang="en-US" sz="60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8" name="Rectangle 7"/>
          <p:cNvSpPr/>
          <p:nvPr/>
        </p:nvSpPr>
        <p:spPr>
          <a:xfrm>
            <a:off x="3328149" y="1324451"/>
            <a:ext cx="835485" cy="1015663"/>
          </a:xfrm>
          <a:prstGeom prst="rect">
            <a:avLst/>
          </a:prstGeom>
          <a:noFill/>
        </p:spPr>
        <p:txBody>
          <a:bodyPr wrap="none" lIns="91440" tIns="45720" rIns="91440" bIns="45720">
            <a:spAutoFit/>
          </a:bodyPr>
          <a:lstStyle/>
          <a:p>
            <a:pPr algn="ctr"/>
            <a:r>
              <a:rPr lang="en-US" sz="6000" cap="none" spc="0"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rPr>
              <a:t>১</a:t>
            </a:r>
            <a:r>
              <a:rPr lang="bn-BD" sz="6000" cap="none" spc="0"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rPr>
              <a:t>২</a:t>
            </a:r>
            <a:endParaRPr lang="en-US" sz="6000" cap="none" spc="0"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9" name="Rectangle 8"/>
          <p:cNvSpPr/>
          <p:nvPr/>
        </p:nvSpPr>
        <p:spPr>
          <a:xfrm rot="1521171">
            <a:off x="1309717" y="2144585"/>
            <a:ext cx="1053495"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rPr>
              <a:t>রনি</a:t>
            </a:r>
            <a:endParaRPr lang="en-US" sz="6000" cap="none" spc="0"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0" name="Rectangle 9"/>
          <p:cNvSpPr/>
          <p:nvPr/>
        </p:nvSpPr>
        <p:spPr>
          <a:xfrm rot="1830155">
            <a:off x="4939102" y="2716042"/>
            <a:ext cx="1157689"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পলি</a:t>
            </a:r>
            <a:endParaRPr lang="en-US" sz="60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1" name="Rectangle 10"/>
          <p:cNvSpPr/>
          <p:nvPr/>
        </p:nvSpPr>
        <p:spPr>
          <a:xfrm>
            <a:off x="2383722" y="3102114"/>
            <a:ext cx="1067921" cy="1015663"/>
          </a:xfrm>
          <a:prstGeom prst="rect">
            <a:avLst/>
          </a:prstGeom>
          <a:noFill/>
        </p:spPr>
        <p:txBody>
          <a:bodyPr wrap="none" lIns="91440" tIns="45720" rIns="91440" bIns="45720">
            <a:spAutoFit/>
          </a:bodyPr>
          <a:lstStyle/>
          <a:p>
            <a:pPr algn="ctr"/>
            <a:r>
              <a:rPr lang="en-US" sz="6000" dirty="0" err="1"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ছাত্র</a:t>
            </a:r>
            <a:endParaRPr lang="en-US" sz="60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2" name="Rectangle 11"/>
          <p:cNvSpPr/>
          <p:nvPr/>
        </p:nvSpPr>
        <p:spPr>
          <a:xfrm rot="2254759">
            <a:off x="1334436" y="3940313"/>
            <a:ext cx="939681" cy="1015663"/>
          </a:xfrm>
          <a:prstGeom prst="rect">
            <a:avLst/>
          </a:prstGeom>
          <a:noFill/>
        </p:spPr>
        <p:txBody>
          <a:bodyPr wrap="none" lIns="91440" tIns="45720" rIns="91440" bIns="45720">
            <a:spAutoFit/>
          </a:bodyPr>
          <a:lstStyle/>
          <a:p>
            <a:pPr algn="ctr"/>
            <a:r>
              <a:rPr lang="en-US" sz="6000" dirty="0"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৫ম</a:t>
            </a:r>
            <a:endParaRPr lang="en-US" sz="60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3" name="Rectangle 12"/>
          <p:cNvSpPr/>
          <p:nvPr/>
        </p:nvSpPr>
        <p:spPr>
          <a:xfrm rot="20643937">
            <a:off x="3093813" y="2216369"/>
            <a:ext cx="906018" cy="1015663"/>
          </a:xfrm>
          <a:prstGeom prst="rect">
            <a:avLst/>
          </a:prstGeom>
          <a:noFill/>
        </p:spPr>
        <p:txBody>
          <a:bodyPr wrap="none" lIns="91440" tIns="45720" rIns="91440" bIns="45720">
            <a:spAutoFit/>
          </a:bodyPr>
          <a:lstStyle/>
          <a:p>
            <a:pPr algn="ctr"/>
            <a:r>
              <a:rPr lang="en-US" sz="6000" dirty="0"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৭ম</a:t>
            </a:r>
            <a:endParaRPr lang="en-US" sz="60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4" name="Rectangle 13"/>
          <p:cNvSpPr/>
          <p:nvPr/>
        </p:nvSpPr>
        <p:spPr>
          <a:xfrm rot="20659762">
            <a:off x="4555050" y="3997689"/>
            <a:ext cx="1880643" cy="830997"/>
          </a:xfrm>
          <a:prstGeom prst="rect">
            <a:avLst/>
          </a:prstGeom>
          <a:noFill/>
        </p:spPr>
        <p:txBody>
          <a:bodyPr wrap="none" lIns="91440" tIns="45720" rIns="91440" bIns="45720">
            <a:spAutoFit/>
          </a:bodyPr>
          <a:lstStyle/>
          <a:p>
            <a:pPr algn="ctr"/>
            <a:r>
              <a:rPr lang="en-US" sz="4800" dirty="0" err="1"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ছাত্র</a:t>
            </a:r>
            <a:r>
              <a:rPr lang="en-US" sz="4800" dirty="0"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a:t>
            </a:r>
            <a:r>
              <a:rPr lang="en-US" sz="4800" dirty="0" err="1" smtClean="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rPr>
              <a:t>ছাত্রী</a:t>
            </a:r>
            <a:endParaRPr lang="en-US" sz="4800" cap="none" spc="0" dirty="0">
              <a:ln w="12700">
                <a:solidFill>
                  <a:sysClr val="windowText" lastClr="000000"/>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15" name="TextBox 14"/>
          <p:cNvSpPr txBox="1"/>
          <p:nvPr/>
        </p:nvSpPr>
        <p:spPr>
          <a:xfrm>
            <a:off x="822743" y="5556731"/>
            <a:ext cx="5257800" cy="707886"/>
          </a:xfrm>
          <a:prstGeom prst="rect">
            <a:avLst/>
          </a:prstGeom>
          <a:noFill/>
        </p:spPr>
        <p:txBody>
          <a:bodyPr wrap="square" rtlCol="0">
            <a:spAutoFit/>
          </a:bodyPr>
          <a:lstStyle/>
          <a:p>
            <a:pPr algn="ctr"/>
            <a:r>
              <a:rPr lang="en-US" sz="4000" dirty="0" err="1" smtClean="0">
                <a:effectLst>
                  <a:outerShdw blurRad="38100" dist="38100" dir="2700000" algn="tl">
                    <a:srgbClr val="000000">
                      <a:alpha val="43137"/>
                    </a:srgbClr>
                  </a:outerShdw>
                </a:effectLst>
                <a:latin typeface="NikoshBAN" pitchFamily="2" charset="0"/>
                <a:cs typeface="NikoshBAN" pitchFamily="2" charset="0"/>
              </a:rPr>
              <a:t>এলোমেলো</a:t>
            </a:r>
            <a:r>
              <a:rPr lang="en-US" sz="4000" dirty="0" smtClean="0">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effectLst>
                  <a:outerShdw blurRad="38100" dist="38100" dir="2700000" algn="tl">
                    <a:srgbClr val="000000">
                      <a:alpha val="43137"/>
                    </a:srgbClr>
                  </a:outerShdw>
                </a:effectLst>
                <a:latin typeface="NikoshBAN" pitchFamily="2" charset="0"/>
                <a:cs typeface="NikoshBAN" pitchFamily="2" charset="0"/>
              </a:rPr>
              <a:t>এগুলোকে</a:t>
            </a:r>
            <a:r>
              <a:rPr lang="en-US" sz="4000" dirty="0" smtClean="0">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effectLst>
                  <a:outerShdw blurRad="38100" dist="38100" dir="2700000" algn="tl">
                    <a:srgbClr val="000000">
                      <a:alpha val="43137"/>
                    </a:srgbClr>
                  </a:outerShdw>
                </a:effectLst>
                <a:latin typeface="NikoshBAN" pitchFamily="2" charset="0"/>
                <a:cs typeface="NikoshBAN" pitchFamily="2" charset="0"/>
              </a:rPr>
              <a:t>কী</a:t>
            </a:r>
            <a:r>
              <a:rPr lang="en-US" sz="4000" dirty="0" smtClean="0">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effectLst>
                  <a:outerShdw blurRad="38100" dist="38100" dir="2700000" algn="tl">
                    <a:srgbClr val="000000">
                      <a:alpha val="43137"/>
                    </a:srgbClr>
                  </a:outerShdw>
                </a:effectLst>
                <a:latin typeface="NikoshBAN" pitchFamily="2" charset="0"/>
                <a:cs typeface="NikoshBAN" pitchFamily="2" charset="0"/>
              </a:rPr>
              <a:t>বলে</a:t>
            </a:r>
            <a:r>
              <a:rPr lang="en-US" sz="4000" dirty="0" smtClean="0">
                <a:effectLst>
                  <a:outerShdw blurRad="38100" dist="38100" dir="2700000" algn="tl">
                    <a:srgbClr val="000000">
                      <a:alpha val="43137"/>
                    </a:srgbClr>
                  </a:outerShdw>
                </a:effectLst>
                <a:latin typeface="NikoshBAN" pitchFamily="2" charset="0"/>
                <a:cs typeface="NikoshBAN" pitchFamily="2" charset="0"/>
              </a:rPr>
              <a:t> ?</a:t>
            </a:r>
          </a:p>
        </p:txBody>
      </p:sp>
      <p:sp>
        <p:nvSpPr>
          <p:cNvPr id="16" name="TextBox 15"/>
          <p:cNvSpPr txBox="1"/>
          <p:nvPr/>
        </p:nvSpPr>
        <p:spPr>
          <a:xfrm>
            <a:off x="6274446" y="4833456"/>
            <a:ext cx="1880218" cy="1446550"/>
          </a:xfrm>
          <a:prstGeom prst="rect">
            <a:avLst/>
          </a:prstGeom>
          <a:noFill/>
        </p:spPr>
        <p:txBody>
          <a:bodyPr wrap="square" rtlCol="0">
            <a:spAutoFit/>
          </a:bodyPr>
          <a:lstStyle/>
          <a:p>
            <a:pPr algn="ctr"/>
            <a:r>
              <a:rPr lang="en-US" sz="4400" b="1" dirty="0" err="1" smtClean="0">
                <a:solidFill>
                  <a:srgbClr val="C00000"/>
                </a:solidFill>
                <a:latin typeface="NikoshBAN" pitchFamily="2" charset="0"/>
                <a:cs typeface="NikoshBAN" pitchFamily="2" charset="0"/>
              </a:rPr>
              <a:t>উপাত্ত</a:t>
            </a:r>
            <a:r>
              <a:rPr lang="en-US" sz="4400" b="1" dirty="0" smtClean="0">
                <a:solidFill>
                  <a:srgbClr val="C00000"/>
                </a:solidFill>
                <a:latin typeface="NikoshBAN" pitchFamily="2" charset="0"/>
                <a:cs typeface="NikoshBAN" pitchFamily="2" charset="0"/>
              </a:rPr>
              <a:t> </a:t>
            </a:r>
            <a:r>
              <a:rPr lang="bn-IN" sz="4400" b="1" dirty="0" smtClean="0">
                <a:solidFill>
                  <a:srgbClr val="C00000"/>
                </a:solidFill>
                <a:latin typeface="NikoshBAN" pitchFamily="2" charset="0"/>
                <a:cs typeface="NikoshBAN" pitchFamily="2" charset="0"/>
              </a:rPr>
              <a:t>বা </a:t>
            </a:r>
            <a:r>
              <a:rPr lang="en-US" sz="4400" b="1" dirty="0" smtClean="0">
                <a:solidFill>
                  <a:srgbClr val="C00000"/>
                </a:solidFill>
                <a:latin typeface="NikoshBAN" pitchFamily="2" charset="0"/>
                <a:cs typeface="NikoshBAN" pitchFamily="2" charset="0"/>
              </a:rPr>
              <a:t>Data </a:t>
            </a:r>
          </a:p>
        </p:txBody>
      </p:sp>
      <p:sp>
        <p:nvSpPr>
          <p:cNvPr id="17" name="Rectangle 16"/>
          <p:cNvSpPr/>
          <p:nvPr/>
        </p:nvSpPr>
        <p:spPr>
          <a:xfrm>
            <a:off x="3626286" y="3124238"/>
            <a:ext cx="843501" cy="1015663"/>
          </a:xfrm>
          <a:prstGeom prst="rect">
            <a:avLst/>
          </a:prstGeom>
          <a:noFill/>
        </p:spPr>
        <p:txBody>
          <a:bodyPr wrap="none" lIns="91440" tIns="45720" rIns="91440" bIns="45720">
            <a:spAutoFit/>
          </a:bodyPr>
          <a:lstStyle/>
          <a:p>
            <a:pPr algn="ctr"/>
            <a:r>
              <a:rPr lang="bn-BD" sz="6000" cap="none" spc="0"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rPr>
              <a:t>১০</a:t>
            </a:r>
            <a:endParaRPr lang="en-US" sz="6000" cap="none" spc="0"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718509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2810" y="278471"/>
            <a:ext cx="6922068"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3600" b="1" dirty="0" err="1" smtClean="0">
                <a:latin typeface="NikoshBAN" pitchFamily="2" charset="0"/>
                <a:cs typeface="NikoshBAN" pitchFamily="2" charset="0"/>
              </a:rPr>
              <a:t>রিমি</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নামের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একজন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ছাত্রীর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পরীক্ষার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প্রাপ্ত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নম্বর</a:t>
            </a:r>
            <a:endParaRPr lang="en-US" sz="3600" b="1" dirty="0">
              <a:latin typeface="NikoshBAN" pitchFamily="2" charset="0"/>
              <a:cs typeface="NikoshBAN" pitchFamily="2" charset="0"/>
            </a:endParaRPr>
          </a:p>
        </p:txBody>
      </p:sp>
      <p:sp>
        <p:nvSpPr>
          <p:cNvPr id="4" name="Rectangle 3"/>
          <p:cNvSpPr/>
          <p:nvPr/>
        </p:nvSpPr>
        <p:spPr>
          <a:xfrm>
            <a:off x="2235221" y="1290507"/>
            <a:ext cx="3240081" cy="40457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4800" dirty="0" err="1" smtClean="0">
                <a:latin typeface="NikoshBAN" pitchFamily="2" charset="0"/>
                <a:cs typeface="NikoshBAN" pitchFamily="2" charset="0"/>
              </a:rPr>
              <a:t>বাংলা</a:t>
            </a:r>
            <a:r>
              <a:rPr lang="en-US" sz="4800" dirty="0" smtClean="0">
                <a:latin typeface="NikoshBAN" pitchFamily="2" charset="0"/>
                <a:cs typeface="NikoshBAN" pitchFamily="2" charset="0"/>
              </a:rPr>
              <a:t>-</a:t>
            </a:r>
            <a:endParaRPr lang="en-US" sz="4800" dirty="0">
              <a:latin typeface="NikoshBAN" pitchFamily="2" charset="0"/>
              <a:cs typeface="NikoshBAN" pitchFamily="2" charset="0"/>
            </a:endParaRPr>
          </a:p>
          <a:p>
            <a:r>
              <a:rPr lang="en-US" sz="4800" dirty="0" err="1" smtClean="0">
                <a:latin typeface="NikoshBAN" pitchFamily="2" charset="0"/>
                <a:cs typeface="NikoshBAN" pitchFamily="2" charset="0"/>
              </a:rPr>
              <a:t>ইংরেজি</a:t>
            </a:r>
            <a:r>
              <a:rPr lang="en-US" sz="4800" dirty="0" smtClean="0">
                <a:latin typeface="NikoshBAN" pitchFamily="2" charset="0"/>
                <a:cs typeface="NikoshBAN" pitchFamily="2" charset="0"/>
              </a:rPr>
              <a:t>-</a:t>
            </a:r>
            <a:endParaRPr lang="en-US" sz="5400" dirty="0">
              <a:latin typeface="NikoshBAN" pitchFamily="2" charset="0"/>
              <a:cs typeface="NikoshBAN" pitchFamily="2" charset="0"/>
            </a:endParaRPr>
          </a:p>
          <a:p>
            <a:r>
              <a:rPr lang="en-US" sz="4800" dirty="0" err="1" smtClean="0">
                <a:latin typeface="NikoshBAN" pitchFamily="2" charset="0"/>
                <a:cs typeface="NikoshBAN" pitchFamily="2" charset="0"/>
              </a:rPr>
              <a:t>গণিত</a:t>
            </a:r>
            <a:r>
              <a:rPr lang="en-US" sz="4800" dirty="0" smtClean="0">
                <a:latin typeface="NikoshBAN" pitchFamily="2" charset="0"/>
                <a:cs typeface="NikoshBAN" pitchFamily="2" charset="0"/>
              </a:rPr>
              <a:t>-</a:t>
            </a:r>
            <a:endParaRPr lang="en-US" sz="4800" dirty="0">
              <a:latin typeface="NikoshBAN" pitchFamily="2" charset="0"/>
              <a:cs typeface="NikoshBAN" pitchFamily="2" charset="0"/>
            </a:endParaRPr>
          </a:p>
          <a:p>
            <a:r>
              <a:rPr lang="en-US" sz="4800" dirty="0" err="1" smtClean="0">
                <a:latin typeface="NikoshBAN" pitchFamily="2" charset="0"/>
                <a:cs typeface="NikoshBAN" pitchFamily="2" charset="0"/>
              </a:rPr>
              <a:t>বিজ্ঞান</a:t>
            </a:r>
            <a:r>
              <a:rPr lang="en-US" sz="4800" dirty="0" smtClean="0">
                <a:latin typeface="NikoshBAN" pitchFamily="2" charset="0"/>
                <a:cs typeface="NikoshBAN" pitchFamily="2" charset="0"/>
              </a:rPr>
              <a:t>-</a:t>
            </a:r>
            <a:endParaRPr lang="en-US" sz="4800" dirty="0">
              <a:latin typeface="NikoshBAN" pitchFamily="2" charset="0"/>
              <a:cs typeface="NikoshBAN" pitchFamily="2" charset="0"/>
            </a:endParaRPr>
          </a:p>
          <a:p>
            <a:r>
              <a:rPr lang="en-US" sz="4400" dirty="0" err="1">
                <a:latin typeface="NikoshBAN" pitchFamily="2" charset="0"/>
                <a:cs typeface="NikoshBAN" pitchFamily="2" charset="0"/>
              </a:rPr>
              <a:t>সামাজিক</a:t>
            </a:r>
            <a:r>
              <a:rPr lang="en-US" sz="4400" dirty="0">
                <a:latin typeface="NikoshBAN" pitchFamily="2" charset="0"/>
                <a:cs typeface="NikoshBAN" pitchFamily="2" charset="0"/>
              </a:rPr>
              <a:t> </a:t>
            </a:r>
            <a:r>
              <a:rPr lang="en-US" sz="4400" dirty="0" err="1" smtClean="0">
                <a:latin typeface="NikoshBAN" pitchFamily="2" charset="0"/>
                <a:cs typeface="NikoshBAN" pitchFamily="2" charset="0"/>
              </a:rPr>
              <a:t>বিজ্ঞান</a:t>
            </a:r>
            <a:r>
              <a:rPr lang="en-US" sz="4400" dirty="0" smtClean="0">
                <a:latin typeface="NikoshBAN" pitchFamily="2" charset="0"/>
                <a:cs typeface="NikoshBAN" pitchFamily="2" charset="0"/>
              </a:rPr>
              <a:t>-</a:t>
            </a:r>
            <a:endParaRPr lang="en-US" sz="4400" dirty="0"/>
          </a:p>
        </p:txBody>
      </p:sp>
      <p:sp>
        <p:nvSpPr>
          <p:cNvPr id="5" name="Rectangle 4"/>
          <p:cNvSpPr/>
          <p:nvPr/>
        </p:nvSpPr>
        <p:spPr>
          <a:xfrm>
            <a:off x="5466101" y="1290507"/>
            <a:ext cx="1371600" cy="40457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000" dirty="0" smtClean="0">
                <a:latin typeface="NikoshBAN" pitchFamily="2" charset="0"/>
                <a:cs typeface="NikoshBAN" pitchFamily="2" charset="0"/>
              </a:rPr>
              <a:t>৯৮</a:t>
            </a:r>
          </a:p>
          <a:p>
            <a:pPr algn="ctr"/>
            <a:r>
              <a:rPr lang="en-US" sz="4000" dirty="0" smtClean="0">
                <a:latin typeface="NikoshBAN" pitchFamily="2" charset="0"/>
                <a:cs typeface="NikoshBAN" pitchFamily="2" charset="0"/>
              </a:rPr>
              <a:t>১০০</a:t>
            </a:r>
          </a:p>
          <a:p>
            <a:pPr algn="ctr"/>
            <a:r>
              <a:rPr lang="en-US" sz="4000" dirty="0" smtClean="0">
                <a:latin typeface="NikoshBAN" pitchFamily="2" charset="0"/>
                <a:cs typeface="NikoshBAN" pitchFamily="2" charset="0"/>
              </a:rPr>
              <a:t>১০০</a:t>
            </a:r>
          </a:p>
          <a:p>
            <a:pPr algn="ctr"/>
            <a:r>
              <a:rPr lang="en-US" sz="4000" dirty="0" smtClean="0">
                <a:latin typeface="NikoshBAN" pitchFamily="2" charset="0"/>
                <a:cs typeface="NikoshBAN" pitchFamily="2" charset="0"/>
              </a:rPr>
              <a:t>৯৬</a:t>
            </a:r>
          </a:p>
          <a:p>
            <a:pPr algn="ctr"/>
            <a:r>
              <a:rPr lang="en-US" sz="4000" dirty="0" smtClean="0">
                <a:latin typeface="NikoshBAN" pitchFamily="2" charset="0"/>
                <a:cs typeface="NikoshBAN" pitchFamily="2" charset="0"/>
              </a:rPr>
              <a:t>৫০</a:t>
            </a:r>
          </a:p>
          <a:p>
            <a:pPr algn="ctr"/>
            <a:r>
              <a:rPr lang="en-US" sz="4000" dirty="0" smtClean="0">
                <a:latin typeface="NikoshBAN" pitchFamily="2" charset="0"/>
                <a:cs typeface="NikoshBAN" pitchFamily="2" charset="0"/>
              </a:rPr>
              <a:t>৯৫</a:t>
            </a:r>
            <a:endParaRPr lang="en-US" sz="4000" dirty="0">
              <a:latin typeface="NikoshBAN" pitchFamily="2" charset="0"/>
              <a:cs typeface="NikoshBAN" pitchFamily="2" charset="0"/>
            </a:endParaRPr>
          </a:p>
        </p:txBody>
      </p:sp>
      <p:sp>
        <p:nvSpPr>
          <p:cNvPr id="7" name="TextBox 6"/>
          <p:cNvSpPr txBox="1"/>
          <p:nvPr/>
        </p:nvSpPr>
        <p:spPr>
          <a:xfrm>
            <a:off x="-13855" y="5357012"/>
            <a:ext cx="8991600" cy="707886"/>
          </a:xfrm>
          <a:prstGeom prst="rect">
            <a:avLst/>
          </a:prstGeom>
          <a:noFill/>
        </p:spPr>
        <p:txBody>
          <a:bodyPr wrap="square" rtlCol="0">
            <a:spAutoFit/>
          </a:bodyPr>
          <a:lstStyle/>
          <a:p>
            <a:pPr algn="ctr"/>
            <a:r>
              <a:rPr lang="en-US" sz="4000" dirty="0" err="1" smtClean="0">
                <a:latin typeface="NikoshBAN" pitchFamily="2" charset="0"/>
                <a:cs typeface="NikoshBAN" pitchFamily="2" charset="0"/>
              </a:rPr>
              <a:t>কোন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তথ্যের</a:t>
            </a:r>
            <a:r>
              <a:rPr lang="en-US" sz="4000" dirty="0">
                <a:latin typeface="NikoshBAN" pitchFamily="2" charset="0"/>
                <a:cs typeface="NikoshBAN" pitchFamily="2" charset="0"/>
              </a:rPr>
              <a:t> </a:t>
            </a:r>
            <a:r>
              <a:rPr lang="en-US" sz="4000" dirty="0" err="1" smtClean="0">
                <a:latin typeface="NikoshBAN" pitchFamily="2" charset="0"/>
                <a:cs typeface="NikoshBAN" pitchFamily="2" charset="0"/>
              </a:rPr>
              <a:t>অন্তর্ভূক্ত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ক্ষুদ্রতর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অংশকে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উপাত্ত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বলে</a:t>
            </a:r>
            <a:r>
              <a:rPr lang="en-US" sz="4000" dirty="0" smtClean="0">
                <a:latin typeface="NikoshBAN" pitchFamily="2" charset="0"/>
                <a:cs typeface="NikoshBAN" pitchFamily="2" charset="0"/>
              </a:rPr>
              <a:t>।</a:t>
            </a:r>
            <a:endParaRPr lang="bn-BD" sz="4000" dirty="0" smtClean="0">
              <a:latin typeface="NikoshBAN" pitchFamily="2" charset="0"/>
              <a:cs typeface="NikoshBAN" pitchFamily="2" charset="0"/>
            </a:endParaRPr>
          </a:p>
        </p:txBody>
      </p:sp>
      <p:sp>
        <p:nvSpPr>
          <p:cNvPr id="8" name="TextBox 7"/>
          <p:cNvSpPr txBox="1"/>
          <p:nvPr/>
        </p:nvSpPr>
        <p:spPr>
          <a:xfrm>
            <a:off x="132101" y="2509707"/>
            <a:ext cx="1295400" cy="1077218"/>
          </a:xfrm>
          <a:prstGeom prst="rect">
            <a:avLst/>
          </a:prstGeom>
          <a:noFill/>
          <a:ln>
            <a:solidFill>
              <a:schemeClr val="tx1"/>
            </a:solidFill>
          </a:ln>
        </p:spPr>
        <p:txBody>
          <a:bodyPr wrap="square" rtlCol="0">
            <a:spAutoFit/>
          </a:bodyPr>
          <a:lstStyle/>
          <a:p>
            <a:r>
              <a:rPr lang="en-US" sz="3200" dirty="0" err="1" smtClean="0">
                <a:latin typeface="NikoshBAN" pitchFamily="2" charset="0"/>
                <a:cs typeface="NikoshBAN" pitchFamily="2" charset="0"/>
              </a:rPr>
              <a:t>ঘটনা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প্রেক্ষাপট</a:t>
            </a:r>
            <a:endParaRPr lang="en-US" sz="3200" dirty="0">
              <a:latin typeface="NikoshBAN" pitchFamily="2" charset="0"/>
              <a:cs typeface="NikoshBAN" pitchFamily="2" charset="0"/>
            </a:endParaRPr>
          </a:p>
        </p:txBody>
      </p:sp>
      <p:cxnSp>
        <p:nvCxnSpPr>
          <p:cNvPr id="9" name="Straight Arrow Connector 8"/>
          <p:cNvCxnSpPr/>
          <p:nvPr/>
        </p:nvCxnSpPr>
        <p:spPr>
          <a:xfrm flipV="1">
            <a:off x="1275101" y="1138107"/>
            <a:ext cx="838200" cy="137160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0728" y="3043107"/>
            <a:ext cx="960120" cy="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274136" y="4191000"/>
            <a:ext cx="975360" cy="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2913" y="3837057"/>
            <a:ext cx="965179" cy="707886"/>
          </a:xfrm>
          <a:prstGeom prst="rect">
            <a:avLst/>
          </a:prstGeom>
          <a:noFill/>
        </p:spPr>
        <p:txBody>
          <a:bodyPr wrap="square" rtlCol="0">
            <a:spAutoFit/>
          </a:bodyPr>
          <a:lstStyle/>
          <a:p>
            <a:r>
              <a:rPr lang="bn-BD" sz="4000" b="1" dirty="0" smtClean="0">
                <a:latin typeface="NikoshBAN" pitchFamily="2" charset="0"/>
                <a:cs typeface="NikoshBAN" pitchFamily="2" charset="0"/>
              </a:rPr>
              <a:t>তথ্য </a:t>
            </a:r>
            <a:endParaRPr lang="en-US" sz="4000" b="1" dirty="0">
              <a:latin typeface="NikoshBAN" pitchFamily="2" charset="0"/>
              <a:cs typeface="NikoshBAN" pitchFamily="2" charset="0"/>
            </a:endParaRPr>
          </a:p>
        </p:txBody>
      </p:sp>
    </p:spTree>
    <p:extLst>
      <p:ext uri="{BB962C8B-B14F-4D97-AF65-F5344CB8AC3E}">
        <p14:creationId xmlns:p14="http://schemas.microsoft.com/office/powerpoint/2010/main" val="1156585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22" presetClass="entr" presetSubtype="4"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par>
                                <p:cTn id="13" presetID="22" presetClass="entr" presetSubtype="8"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599"/>
            <a:ext cx="6598693" cy="646331"/>
          </a:xfrm>
          <a:prstGeom prst="rect">
            <a:avLst/>
          </a:prstGeom>
          <a:noFill/>
        </p:spPr>
        <p:txBody>
          <a:bodyPr wrap="square" rtlCol="0">
            <a:spAutoFit/>
          </a:bodyPr>
          <a:lstStyle/>
          <a:p>
            <a:pPr algn="ctr"/>
            <a:r>
              <a:rPr lang="bn-IN" sz="3600" b="1" dirty="0" smtClean="0">
                <a:latin typeface="NikoshBAN" pitchFamily="2" charset="0"/>
                <a:cs typeface="NikoshBAN" pitchFamily="2" charset="0"/>
              </a:rPr>
              <a:t>৬ষ্ঠ শ্রেণির ছাত্র রাজুর একটি তথ্য ছক দেখো</a:t>
            </a:r>
            <a:endParaRPr lang="en-US" sz="3600" b="1" dirty="0">
              <a:latin typeface="NikoshBAN" pitchFamily="2" charset="0"/>
              <a:cs typeface="NikoshBAN"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10194786"/>
              </p:ext>
            </p:extLst>
          </p:nvPr>
        </p:nvGraphicFramePr>
        <p:xfrm>
          <a:off x="609600" y="1828800"/>
          <a:ext cx="7715535" cy="1581836"/>
        </p:xfrm>
        <a:graphic>
          <a:graphicData uri="http://schemas.openxmlformats.org/drawingml/2006/table">
            <a:tbl>
              <a:tblPr firstRow="1" bandRow="1">
                <a:tableStyleId>{2D5ABB26-0587-4C30-8999-92F81FD0307C}</a:tableStyleId>
              </a:tblPr>
              <a:tblGrid>
                <a:gridCol w="914400"/>
                <a:gridCol w="1066800"/>
                <a:gridCol w="838200"/>
                <a:gridCol w="1447800"/>
                <a:gridCol w="1219200"/>
                <a:gridCol w="2229135"/>
              </a:tblGrid>
              <a:tr h="905218">
                <a:tc>
                  <a:txBody>
                    <a:bodyPr/>
                    <a:lstStyle/>
                    <a:p>
                      <a:r>
                        <a:rPr lang="bn-IN" sz="2800" b="1" dirty="0" smtClean="0">
                          <a:latin typeface="NikoshBAN" pitchFamily="2" charset="0"/>
                          <a:cs typeface="NikoshBAN" pitchFamily="2" charset="0"/>
                        </a:rPr>
                        <a:t>নাম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শ্রেণি</a:t>
                      </a:r>
                      <a:r>
                        <a:rPr lang="bn-IN" sz="2800" b="1" baseline="0" dirty="0" smtClean="0">
                          <a:latin typeface="NikoshBAN" pitchFamily="2" charset="0"/>
                          <a:cs typeface="NikoshBAN" pitchFamily="2" charset="0"/>
                        </a:rPr>
                        <a:t>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বয়স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প্রিয় খেলা</a:t>
                      </a:r>
                      <a:r>
                        <a:rPr lang="bn-IN" sz="2800" b="1" baseline="0" dirty="0" smtClean="0">
                          <a:latin typeface="NikoshBAN" pitchFamily="2" charset="0"/>
                          <a:cs typeface="NikoshBAN" pitchFamily="2" charset="0"/>
                        </a:rPr>
                        <a:t>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প্রিয়</a:t>
                      </a:r>
                      <a:r>
                        <a:rPr lang="bn-IN" sz="2800" b="1" baseline="0" dirty="0" smtClean="0">
                          <a:latin typeface="NikoshBAN" pitchFamily="2" charset="0"/>
                          <a:cs typeface="NikoshBAN" pitchFamily="2" charset="0"/>
                        </a:rPr>
                        <a:t> রং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মোবাইল নং</a:t>
                      </a:r>
                      <a:r>
                        <a:rPr lang="bn-IN" sz="2800" b="1" baseline="0" dirty="0" smtClean="0">
                          <a:latin typeface="NikoshBAN" pitchFamily="2" charset="0"/>
                          <a:cs typeface="NikoshBAN" pitchFamily="2" charset="0"/>
                        </a:rPr>
                        <a:t>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618">
                <a:tc>
                  <a:txBody>
                    <a:bodyPr/>
                    <a:lstStyle/>
                    <a:p>
                      <a:r>
                        <a:rPr lang="bn-IN" sz="2800" b="1" dirty="0" smtClean="0">
                          <a:latin typeface="NikoshBAN" pitchFamily="2" charset="0"/>
                          <a:cs typeface="NikoshBAN" pitchFamily="2" charset="0"/>
                        </a:rPr>
                        <a:t>রাজু</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৬ষ্ঠ</a:t>
                      </a:r>
                      <a:r>
                        <a:rPr lang="bn-IN" sz="2800" b="1" baseline="0" dirty="0" smtClean="0">
                          <a:latin typeface="NikoshBAN" pitchFamily="2" charset="0"/>
                          <a:cs typeface="NikoshBAN" pitchFamily="2" charset="0"/>
                        </a:rPr>
                        <a:t>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১১</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ক্রিকেট</a:t>
                      </a:r>
                      <a:r>
                        <a:rPr lang="bn-IN" sz="2800" b="1" baseline="0" dirty="0" smtClean="0">
                          <a:latin typeface="NikoshBAN" pitchFamily="2" charset="0"/>
                          <a:cs typeface="NikoshBAN" pitchFamily="2" charset="0"/>
                        </a:rPr>
                        <a:t>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লাল </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bn-IN" sz="2800" b="1" dirty="0" smtClean="0">
                          <a:latin typeface="NikoshBAN" pitchFamily="2" charset="0"/>
                          <a:cs typeface="NikoshBAN" pitchFamily="2" charset="0"/>
                        </a:rPr>
                        <a:t>০১৭১২৪৮৪৩৮৯৯</a:t>
                      </a:r>
                      <a:endParaRPr lang="en-US" sz="2800" b="1" dirty="0">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4519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533400"/>
            <a:ext cx="5868884" cy="3541568"/>
          </a:xfrm>
          <a:prstGeom prst="rect">
            <a:avLst/>
          </a:prstGeom>
          <a:ln>
            <a:solidFill>
              <a:schemeClr val="accent1"/>
            </a:solidFill>
          </a:ln>
        </p:spPr>
      </p:pic>
      <p:sp>
        <p:nvSpPr>
          <p:cNvPr id="3" name="TextBox 2"/>
          <p:cNvSpPr txBox="1"/>
          <p:nvPr/>
        </p:nvSpPr>
        <p:spPr>
          <a:xfrm>
            <a:off x="191242" y="4343400"/>
            <a:ext cx="8382000" cy="1569660"/>
          </a:xfrm>
          <a:prstGeom prst="rect">
            <a:avLst/>
          </a:prstGeom>
          <a:noFill/>
          <a:ln>
            <a:solidFill>
              <a:schemeClr val="accent1"/>
            </a:solidFill>
          </a:ln>
        </p:spPr>
        <p:txBody>
          <a:bodyPr wrap="square" rtlCol="0">
            <a:spAutoFit/>
          </a:bodyPr>
          <a:lstStyle/>
          <a:p>
            <a:pPr algn="ctr"/>
            <a:r>
              <a:rPr lang="en-US" sz="3200" dirty="0" smtClean="0">
                <a:latin typeface="NikoshBAN" pitchFamily="2" charset="0"/>
                <a:cs typeface="NikoshBAN" pitchFamily="2" charset="0"/>
              </a:rPr>
              <a:t>ভয়েজার-১ </a:t>
            </a:r>
            <a:r>
              <a:rPr lang="en-US" sz="3200" dirty="0" err="1" smtClean="0">
                <a:latin typeface="NikoshBAN" pitchFamily="2" charset="0"/>
                <a:cs typeface="NikoshBAN" pitchFamily="2" charset="0"/>
              </a:rPr>
              <a:t>নামের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মহাকাশ</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পৃথিবী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রওনা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সৌরজগতের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ভিতর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পৃথিবীতে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পরিমাণ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পাঠিয়েছে</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542149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951</Words>
  <Application>Microsoft Office PowerPoint</Application>
  <PresentationFormat>On-screen Show (4:3)</PresentationFormat>
  <Paragraphs>252</Paragraphs>
  <Slides>19</Slides>
  <Notes>16</Notes>
  <HiddenSlides>1</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Rahim</dc:creator>
  <cp:lastModifiedBy>Rahim</cp:lastModifiedBy>
  <cp:revision>220</cp:revision>
  <dcterms:created xsi:type="dcterms:W3CDTF">2015-03-31T15:15:49Z</dcterms:created>
  <dcterms:modified xsi:type="dcterms:W3CDTF">2016-08-09T18:45:14Z</dcterms:modified>
</cp:coreProperties>
</file>